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34"/>
  </p:notesMasterIdLst>
  <p:sldIdLst>
    <p:sldId id="311" r:id="rId2"/>
    <p:sldId id="296" r:id="rId3"/>
    <p:sldId id="274" r:id="rId4"/>
    <p:sldId id="271" r:id="rId5"/>
    <p:sldId id="321" r:id="rId6"/>
    <p:sldId id="322" r:id="rId7"/>
    <p:sldId id="312" r:id="rId8"/>
    <p:sldId id="317" r:id="rId9"/>
    <p:sldId id="323" r:id="rId10"/>
    <p:sldId id="303" r:id="rId11"/>
    <p:sldId id="272" r:id="rId12"/>
    <p:sldId id="327" r:id="rId13"/>
    <p:sldId id="328" r:id="rId14"/>
    <p:sldId id="279" r:id="rId15"/>
    <p:sldId id="280" r:id="rId16"/>
    <p:sldId id="282" r:id="rId17"/>
    <p:sldId id="325" r:id="rId18"/>
    <p:sldId id="283" r:id="rId19"/>
    <p:sldId id="318" r:id="rId20"/>
    <p:sldId id="285" r:id="rId21"/>
    <p:sldId id="286" r:id="rId22"/>
    <p:sldId id="326" r:id="rId23"/>
    <p:sldId id="287" r:id="rId24"/>
    <p:sldId id="292" r:id="rId25"/>
    <p:sldId id="319" r:id="rId26"/>
    <p:sldId id="329" r:id="rId27"/>
    <p:sldId id="289" r:id="rId28"/>
    <p:sldId id="290" r:id="rId29"/>
    <p:sldId id="291" r:id="rId30"/>
    <p:sldId id="330" r:id="rId31"/>
    <p:sldId id="293" r:id="rId32"/>
    <p:sldId id="305" r:id="rId33"/>
  </p:sldIdLst>
  <p:sldSz cx="9144000" cy="73152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3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80" autoAdjust="0"/>
    <p:restoredTop sz="88536" autoAdjust="0"/>
  </p:normalViewPr>
  <p:slideViewPr>
    <p:cSldViewPr snapToGrid="0">
      <p:cViewPr>
        <p:scale>
          <a:sx n="67" d="100"/>
          <a:sy n="67" d="100"/>
        </p:scale>
        <p:origin x="2104" y="472"/>
      </p:cViewPr>
      <p:guideLst>
        <p:guide orient="horz" pos="2160"/>
        <p:guide pos="2880"/>
        <p:guide orient="horz"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tags" Target="tags/tag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E0F21-A8D5-754E-89E8-F12AB55F6E2D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8B7A3-FE06-184B-A9D2-4BC1D9A2E8EF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What is deliberation and why it matters</a:t>
          </a:r>
          <a:endParaRPr lang="en-US" dirty="0"/>
        </a:p>
      </dgm:t>
    </dgm:pt>
    <dgm:pt modelId="{B39A77E0-114C-2243-AAA6-7797F8AC6FC7}" type="parTrans" cxnId="{5309F4B3-D15D-A642-BBBF-36533A1F9CEC}">
      <dgm:prSet/>
      <dgm:spPr/>
      <dgm:t>
        <a:bodyPr/>
        <a:lstStyle/>
        <a:p>
          <a:endParaRPr lang="en-US"/>
        </a:p>
      </dgm:t>
    </dgm:pt>
    <dgm:pt modelId="{5765122F-CFAC-A740-8293-22662F0633E7}" type="sibTrans" cxnId="{5309F4B3-D15D-A642-BBBF-36533A1F9CEC}">
      <dgm:prSet/>
      <dgm:spPr/>
      <dgm:t>
        <a:bodyPr/>
        <a:lstStyle/>
        <a:p>
          <a:endParaRPr lang="en-US"/>
        </a:p>
      </dgm:t>
    </dgm:pt>
    <dgm:pt modelId="{83BFB3B2-B62A-ED41-8537-C6874C12691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The 4 segments</a:t>
          </a:r>
        </a:p>
        <a:p>
          <a:r>
            <a:rPr lang="en-US" dirty="0" smtClean="0"/>
            <a:t>of an NIF forum</a:t>
          </a:r>
        </a:p>
      </dgm:t>
    </dgm:pt>
    <dgm:pt modelId="{73D862EC-0860-B244-8CD2-418999305D02}" type="parTrans" cxnId="{A4A72016-1474-DD42-B4AB-9DFEDC772DF2}">
      <dgm:prSet/>
      <dgm:spPr/>
      <dgm:t>
        <a:bodyPr/>
        <a:lstStyle/>
        <a:p>
          <a:endParaRPr lang="en-US"/>
        </a:p>
      </dgm:t>
    </dgm:pt>
    <dgm:pt modelId="{095F4CAE-E17E-BB4C-82FA-11714FB62D68}" type="sibTrans" cxnId="{A4A72016-1474-DD42-B4AB-9DFEDC772DF2}">
      <dgm:prSet/>
      <dgm:spPr/>
      <dgm:t>
        <a:bodyPr/>
        <a:lstStyle/>
        <a:p>
          <a:endParaRPr lang="en-US"/>
        </a:p>
      </dgm:t>
    </dgm:pt>
    <dgm:pt modelId="{C36B05F4-2392-A54D-850F-272036C2126C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The moderator’s role</a:t>
          </a:r>
        </a:p>
      </dgm:t>
    </dgm:pt>
    <dgm:pt modelId="{2A002DBD-8214-0D45-B77B-F836C92B0D95}" type="parTrans" cxnId="{B982DE56-4B21-5443-A89F-696CCEF47514}">
      <dgm:prSet/>
      <dgm:spPr/>
      <dgm:t>
        <a:bodyPr/>
        <a:lstStyle/>
        <a:p>
          <a:endParaRPr lang="en-US"/>
        </a:p>
      </dgm:t>
    </dgm:pt>
    <dgm:pt modelId="{CF9D5251-EB96-7B40-BAB0-03A0C8417D33}" type="sibTrans" cxnId="{B982DE56-4B21-5443-A89F-696CCEF47514}">
      <dgm:prSet/>
      <dgm:spPr/>
      <dgm:t>
        <a:bodyPr/>
        <a:lstStyle/>
        <a:p>
          <a:endParaRPr lang="en-US"/>
        </a:p>
      </dgm:t>
    </dgm:pt>
    <dgm:pt modelId="{B769AC87-D673-4543-A44A-84E677862D7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 smtClean="0"/>
            <a:t>Strategies &amp;  sample questions for each segment</a:t>
          </a:r>
        </a:p>
      </dgm:t>
    </dgm:pt>
    <dgm:pt modelId="{8742D1AC-2F31-BA4E-A30F-F50C0E6CEDA9}" type="parTrans" cxnId="{B57E76C6-10D9-FE47-A5FF-C9F982FA22D2}">
      <dgm:prSet/>
      <dgm:spPr/>
      <dgm:t>
        <a:bodyPr/>
        <a:lstStyle/>
        <a:p>
          <a:endParaRPr lang="en-US"/>
        </a:p>
      </dgm:t>
    </dgm:pt>
    <dgm:pt modelId="{AB8BCF15-8771-DF43-A104-B5A300415ACA}" type="sibTrans" cxnId="{B57E76C6-10D9-FE47-A5FF-C9F982FA22D2}">
      <dgm:prSet/>
      <dgm:spPr/>
      <dgm:t>
        <a:bodyPr/>
        <a:lstStyle/>
        <a:p>
          <a:endParaRPr lang="en-US"/>
        </a:p>
      </dgm:t>
    </dgm:pt>
    <dgm:pt modelId="{6738CF9D-EEE3-E840-B9FC-B67D6931651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Frequently </a:t>
          </a:r>
          <a:br>
            <a:rPr lang="en-US" dirty="0" smtClean="0"/>
          </a:br>
          <a:r>
            <a:rPr lang="en-US" dirty="0" smtClean="0"/>
            <a:t>asked</a:t>
          </a:r>
          <a:br>
            <a:rPr lang="en-US" dirty="0" smtClean="0"/>
          </a:br>
          <a:r>
            <a:rPr lang="en-US" dirty="0" smtClean="0"/>
            <a:t>questions</a:t>
          </a:r>
          <a:endParaRPr lang="en-US" dirty="0"/>
        </a:p>
      </dgm:t>
    </dgm:pt>
    <dgm:pt modelId="{FBB62466-BB04-504E-AE6D-284FF73FD113}" type="parTrans" cxnId="{F7CF6B7D-F90D-1842-9256-63EDC4341E5A}">
      <dgm:prSet/>
      <dgm:spPr/>
      <dgm:t>
        <a:bodyPr/>
        <a:lstStyle/>
        <a:p>
          <a:endParaRPr lang="en-US"/>
        </a:p>
      </dgm:t>
    </dgm:pt>
    <dgm:pt modelId="{09C84665-E2FC-4540-ADE2-3CA00D91E7C0}" type="sibTrans" cxnId="{F7CF6B7D-F90D-1842-9256-63EDC4341E5A}">
      <dgm:prSet/>
      <dgm:spPr/>
      <dgm:t>
        <a:bodyPr/>
        <a:lstStyle/>
        <a:p>
          <a:endParaRPr lang="en-US"/>
        </a:p>
      </dgm:t>
    </dgm:pt>
    <dgm:pt modelId="{5A8EF48A-13C3-4DDD-98B7-ED3F73AEA3A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Wrapping up &amp; resources</a:t>
          </a:r>
          <a:endParaRPr lang="en-US" dirty="0"/>
        </a:p>
      </dgm:t>
    </dgm:pt>
    <dgm:pt modelId="{8D7FE399-D9B4-4854-84BD-9DD90C366AE8}" type="parTrans" cxnId="{ECECA376-AF34-4712-926F-BA2D6E2ED809}">
      <dgm:prSet/>
      <dgm:spPr/>
      <dgm:t>
        <a:bodyPr/>
        <a:lstStyle/>
        <a:p>
          <a:endParaRPr lang="en-US"/>
        </a:p>
      </dgm:t>
    </dgm:pt>
    <dgm:pt modelId="{90DB676B-3E79-43CB-92BF-8C161863CBBE}" type="sibTrans" cxnId="{ECECA376-AF34-4712-926F-BA2D6E2ED809}">
      <dgm:prSet/>
      <dgm:spPr/>
      <dgm:t>
        <a:bodyPr/>
        <a:lstStyle/>
        <a:p>
          <a:endParaRPr lang="en-US"/>
        </a:p>
      </dgm:t>
    </dgm:pt>
    <dgm:pt modelId="{E5BA7751-DE9B-4E49-B088-C7A7038946E8}" type="pres">
      <dgm:prSet presAssocID="{6E2E0F21-A8D5-754E-89E8-F12AB55F6E2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51625D-2EDF-0646-8C36-FCCD79823083}" type="pres">
      <dgm:prSet presAssocID="{5558B7A3-FE06-184B-A9D2-4BC1D9A2E8E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E3C18-F990-C249-A95A-6F8491FFE944}" type="pres">
      <dgm:prSet presAssocID="{5765122F-CFAC-A740-8293-22662F0633E7}" presName="sibTrans" presStyleCnt="0"/>
      <dgm:spPr/>
    </dgm:pt>
    <dgm:pt modelId="{BBD5E990-59A1-AB4F-8A19-DF17C6FF7CA7}" type="pres">
      <dgm:prSet presAssocID="{83BFB3B2-B62A-ED41-8537-C6874C12691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7B760-EFB9-404D-905F-4D18B7539A9A}" type="pres">
      <dgm:prSet presAssocID="{095F4CAE-E17E-BB4C-82FA-11714FB62D68}" presName="sibTrans" presStyleCnt="0"/>
      <dgm:spPr/>
    </dgm:pt>
    <dgm:pt modelId="{D21832D6-6767-5548-B226-9A1E473A1700}" type="pres">
      <dgm:prSet presAssocID="{C36B05F4-2392-A54D-850F-272036C2126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4E5FF-00E5-0D43-9DCA-0CAC2A00746D}" type="pres">
      <dgm:prSet presAssocID="{CF9D5251-EB96-7B40-BAB0-03A0C8417D33}" presName="sibTrans" presStyleCnt="0"/>
      <dgm:spPr/>
    </dgm:pt>
    <dgm:pt modelId="{36AFA83D-62D2-AF40-8911-66A5895CCC93}" type="pres">
      <dgm:prSet presAssocID="{B769AC87-D673-4543-A44A-84E677862D7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38F60-AFB9-A444-A763-D5F76EDD405D}" type="pres">
      <dgm:prSet presAssocID="{AB8BCF15-8771-DF43-A104-B5A300415ACA}" presName="sibTrans" presStyleCnt="0"/>
      <dgm:spPr/>
    </dgm:pt>
    <dgm:pt modelId="{E1CC277B-76FC-884F-9A59-DEF2D75D4CFB}" type="pres">
      <dgm:prSet presAssocID="{6738CF9D-EEE3-E840-B9FC-B67D6931651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9FAA4-511F-49B3-A980-A1B71BB3E69B}" type="pres">
      <dgm:prSet presAssocID="{09C84665-E2FC-4540-ADE2-3CA00D91E7C0}" presName="sibTrans" presStyleCnt="0"/>
      <dgm:spPr/>
    </dgm:pt>
    <dgm:pt modelId="{04BAF34C-6287-41DB-8DA4-F0A6AB71F521}" type="pres">
      <dgm:prSet presAssocID="{5A8EF48A-13C3-4DDD-98B7-ED3F73AEA3A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1A3896-B50F-3D43-AF70-240C90F107D5}" type="presOf" srcId="{B769AC87-D673-4543-A44A-84E677862D76}" destId="{36AFA83D-62D2-AF40-8911-66A5895CCC93}" srcOrd="0" destOrd="0" presId="urn:microsoft.com/office/officeart/2005/8/layout/default"/>
    <dgm:cxn modelId="{A4A72016-1474-DD42-B4AB-9DFEDC772DF2}" srcId="{6E2E0F21-A8D5-754E-89E8-F12AB55F6E2D}" destId="{83BFB3B2-B62A-ED41-8537-C6874C126919}" srcOrd="1" destOrd="0" parTransId="{73D862EC-0860-B244-8CD2-418999305D02}" sibTransId="{095F4CAE-E17E-BB4C-82FA-11714FB62D68}"/>
    <dgm:cxn modelId="{2C158EFD-4783-EC4B-A7DD-B93F83CFA75B}" type="presOf" srcId="{5558B7A3-FE06-184B-A9D2-4BC1D9A2E8EF}" destId="{2D51625D-2EDF-0646-8C36-FCCD79823083}" srcOrd="0" destOrd="0" presId="urn:microsoft.com/office/officeart/2005/8/layout/default"/>
    <dgm:cxn modelId="{511037E2-530F-4C31-B709-FCDEF78A136C}" type="presOf" srcId="{5A8EF48A-13C3-4DDD-98B7-ED3F73AEA3AA}" destId="{04BAF34C-6287-41DB-8DA4-F0A6AB71F521}" srcOrd="0" destOrd="0" presId="urn:microsoft.com/office/officeart/2005/8/layout/default"/>
    <dgm:cxn modelId="{8353B78E-F399-D246-BCC8-0FAEA759FB87}" type="presOf" srcId="{6E2E0F21-A8D5-754E-89E8-F12AB55F6E2D}" destId="{E5BA7751-DE9B-4E49-B088-C7A7038946E8}" srcOrd="0" destOrd="0" presId="urn:microsoft.com/office/officeart/2005/8/layout/default"/>
    <dgm:cxn modelId="{B57E76C6-10D9-FE47-A5FF-C9F982FA22D2}" srcId="{6E2E0F21-A8D5-754E-89E8-F12AB55F6E2D}" destId="{B769AC87-D673-4543-A44A-84E677862D76}" srcOrd="3" destOrd="0" parTransId="{8742D1AC-2F31-BA4E-A30F-F50C0E6CEDA9}" sibTransId="{AB8BCF15-8771-DF43-A104-B5A300415ACA}"/>
    <dgm:cxn modelId="{5309F4B3-D15D-A642-BBBF-36533A1F9CEC}" srcId="{6E2E0F21-A8D5-754E-89E8-F12AB55F6E2D}" destId="{5558B7A3-FE06-184B-A9D2-4BC1D9A2E8EF}" srcOrd="0" destOrd="0" parTransId="{B39A77E0-114C-2243-AAA6-7797F8AC6FC7}" sibTransId="{5765122F-CFAC-A740-8293-22662F0633E7}"/>
    <dgm:cxn modelId="{ECECA376-AF34-4712-926F-BA2D6E2ED809}" srcId="{6E2E0F21-A8D5-754E-89E8-F12AB55F6E2D}" destId="{5A8EF48A-13C3-4DDD-98B7-ED3F73AEA3AA}" srcOrd="5" destOrd="0" parTransId="{8D7FE399-D9B4-4854-84BD-9DD90C366AE8}" sibTransId="{90DB676B-3E79-43CB-92BF-8C161863CBBE}"/>
    <dgm:cxn modelId="{F7CF6B7D-F90D-1842-9256-63EDC4341E5A}" srcId="{6E2E0F21-A8D5-754E-89E8-F12AB55F6E2D}" destId="{6738CF9D-EEE3-E840-B9FC-B67D6931651A}" srcOrd="4" destOrd="0" parTransId="{FBB62466-BB04-504E-AE6D-284FF73FD113}" sibTransId="{09C84665-E2FC-4540-ADE2-3CA00D91E7C0}"/>
    <dgm:cxn modelId="{B982DE56-4B21-5443-A89F-696CCEF47514}" srcId="{6E2E0F21-A8D5-754E-89E8-F12AB55F6E2D}" destId="{C36B05F4-2392-A54D-850F-272036C2126C}" srcOrd="2" destOrd="0" parTransId="{2A002DBD-8214-0D45-B77B-F836C92B0D95}" sibTransId="{CF9D5251-EB96-7B40-BAB0-03A0C8417D33}"/>
    <dgm:cxn modelId="{C9894C6F-A279-4042-AE89-8E4473F8E3C9}" type="presOf" srcId="{C36B05F4-2392-A54D-850F-272036C2126C}" destId="{D21832D6-6767-5548-B226-9A1E473A1700}" srcOrd="0" destOrd="0" presId="urn:microsoft.com/office/officeart/2005/8/layout/default"/>
    <dgm:cxn modelId="{7ACE11D9-AD04-6742-9163-75E3890999AD}" type="presOf" srcId="{6738CF9D-EEE3-E840-B9FC-B67D6931651A}" destId="{E1CC277B-76FC-884F-9A59-DEF2D75D4CFB}" srcOrd="0" destOrd="0" presId="urn:microsoft.com/office/officeart/2005/8/layout/default"/>
    <dgm:cxn modelId="{079CEDA3-DA59-7D41-B62D-13258FD8A7E9}" type="presOf" srcId="{83BFB3B2-B62A-ED41-8537-C6874C126919}" destId="{BBD5E990-59A1-AB4F-8A19-DF17C6FF7CA7}" srcOrd="0" destOrd="0" presId="urn:microsoft.com/office/officeart/2005/8/layout/default"/>
    <dgm:cxn modelId="{43C3A4E4-D01D-8144-8447-4D610727D722}" type="presParOf" srcId="{E5BA7751-DE9B-4E49-B088-C7A7038946E8}" destId="{2D51625D-2EDF-0646-8C36-FCCD79823083}" srcOrd="0" destOrd="0" presId="urn:microsoft.com/office/officeart/2005/8/layout/default"/>
    <dgm:cxn modelId="{1F6A44F2-028E-E249-8A19-6E4B4FCBA60B}" type="presParOf" srcId="{E5BA7751-DE9B-4E49-B088-C7A7038946E8}" destId="{6F0E3C18-F990-C249-A95A-6F8491FFE944}" srcOrd="1" destOrd="0" presId="urn:microsoft.com/office/officeart/2005/8/layout/default"/>
    <dgm:cxn modelId="{9B40F303-9A81-2644-BED9-AE6DDA00F7F6}" type="presParOf" srcId="{E5BA7751-DE9B-4E49-B088-C7A7038946E8}" destId="{BBD5E990-59A1-AB4F-8A19-DF17C6FF7CA7}" srcOrd="2" destOrd="0" presId="urn:microsoft.com/office/officeart/2005/8/layout/default"/>
    <dgm:cxn modelId="{E4CF3463-DEE0-BA47-B5C7-EA65572458BD}" type="presParOf" srcId="{E5BA7751-DE9B-4E49-B088-C7A7038946E8}" destId="{D7E7B760-EFB9-404D-905F-4D18B7539A9A}" srcOrd="3" destOrd="0" presId="urn:microsoft.com/office/officeart/2005/8/layout/default"/>
    <dgm:cxn modelId="{AC9CCF1C-756D-3F4A-B49F-240B2C77E3C5}" type="presParOf" srcId="{E5BA7751-DE9B-4E49-B088-C7A7038946E8}" destId="{D21832D6-6767-5548-B226-9A1E473A1700}" srcOrd="4" destOrd="0" presId="urn:microsoft.com/office/officeart/2005/8/layout/default"/>
    <dgm:cxn modelId="{BBD2A7CF-E145-9744-9AAB-0A64C1138391}" type="presParOf" srcId="{E5BA7751-DE9B-4E49-B088-C7A7038946E8}" destId="{A5E4E5FF-00E5-0D43-9DCA-0CAC2A00746D}" srcOrd="5" destOrd="0" presId="urn:microsoft.com/office/officeart/2005/8/layout/default"/>
    <dgm:cxn modelId="{0352BCFE-9FE1-874C-8414-781B7437BA14}" type="presParOf" srcId="{E5BA7751-DE9B-4E49-B088-C7A7038946E8}" destId="{36AFA83D-62D2-AF40-8911-66A5895CCC93}" srcOrd="6" destOrd="0" presId="urn:microsoft.com/office/officeart/2005/8/layout/default"/>
    <dgm:cxn modelId="{BC12FB10-996C-2041-A55A-C93313EE7A81}" type="presParOf" srcId="{E5BA7751-DE9B-4E49-B088-C7A7038946E8}" destId="{96B38F60-AFB9-A444-A763-D5F76EDD405D}" srcOrd="7" destOrd="0" presId="urn:microsoft.com/office/officeart/2005/8/layout/default"/>
    <dgm:cxn modelId="{DE5ACB47-446F-0142-A139-DB5BEA4E8DCA}" type="presParOf" srcId="{E5BA7751-DE9B-4E49-B088-C7A7038946E8}" destId="{E1CC277B-76FC-884F-9A59-DEF2D75D4CFB}" srcOrd="8" destOrd="0" presId="urn:microsoft.com/office/officeart/2005/8/layout/default"/>
    <dgm:cxn modelId="{429B2A6F-E684-49BE-948E-01D9DDDB05A0}" type="presParOf" srcId="{E5BA7751-DE9B-4E49-B088-C7A7038946E8}" destId="{79E9FAA4-511F-49B3-A980-A1B71BB3E69B}" srcOrd="9" destOrd="0" presId="urn:microsoft.com/office/officeart/2005/8/layout/default"/>
    <dgm:cxn modelId="{EE4513B2-FBD2-40D0-A8F7-F728A9A0B084}" type="presParOf" srcId="{E5BA7751-DE9B-4E49-B088-C7A7038946E8}" destId="{04BAF34C-6287-41DB-8DA4-F0A6AB71F52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0592D-625E-2449-AB40-0AB87A6AF0FD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3CCCA-4B27-444E-9119-B45B96FDE543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0" i="0" dirty="0" smtClean="0">
              <a:latin typeface="Helvetica Neue Light"/>
              <a:cs typeface="Helvetica Neue Light"/>
            </a:rPr>
            <a:t>1. Does this seem like a lot?</a:t>
          </a:r>
          <a:endParaRPr lang="en-US" sz="2000" b="0" i="0" dirty="0">
            <a:latin typeface="Helvetica Neue Light"/>
            <a:cs typeface="Helvetica Neue Light"/>
          </a:endParaRPr>
        </a:p>
      </dgm:t>
    </dgm:pt>
    <dgm:pt modelId="{41AF3418-41FD-7E41-9945-53A372C7ECE2}" type="parTrans" cxnId="{BEDDBB41-3C89-DA4E-A920-0CE0BF8C1D0A}">
      <dgm:prSet/>
      <dgm:spPr/>
      <dgm:t>
        <a:bodyPr/>
        <a:lstStyle/>
        <a:p>
          <a:endParaRPr lang="en-US"/>
        </a:p>
      </dgm:t>
    </dgm:pt>
    <dgm:pt modelId="{288ACB80-8484-DA41-A814-8EBF4749F1D7}" type="sibTrans" cxnId="{BEDDBB41-3C89-DA4E-A920-0CE0BF8C1D0A}">
      <dgm:prSet/>
      <dgm:spPr/>
      <dgm:t>
        <a:bodyPr/>
        <a:lstStyle/>
        <a:p>
          <a:endParaRPr lang="en-US"/>
        </a:p>
      </dgm:t>
    </dgm:pt>
    <dgm:pt modelId="{20A79C09-148D-584A-9254-EE2540CB5E60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000" b="0" i="0" dirty="0" smtClean="0">
              <a:latin typeface="Helvetica Neue Light"/>
              <a:cs typeface="Helvetica Neue Light"/>
            </a:rPr>
            <a:t>4. What if people want more facts?</a:t>
          </a:r>
          <a:endParaRPr lang="en-US" sz="2000" b="0" i="0" dirty="0">
            <a:latin typeface="Helvetica Neue Light"/>
            <a:cs typeface="Helvetica Neue Light"/>
          </a:endParaRPr>
        </a:p>
      </dgm:t>
    </dgm:pt>
    <dgm:pt modelId="{C81A44CD-DAD1-AE4C-B291-89ECAF524C95}" type="parTrans" cxnId="{DE95B2EF-86B4-A64C-9791-04C8513FB86B}">
      <dgm:prSet/>
      <dgm:spPr/>
      <dgm:t>
        <a:bodyPr/>
        <a:lstStyle/>
        <a:p>
          <a:endParaRPr lang="en-US"/>
        </a:p>
      </dgm:t>
    </dgm:pt>
    <dgm:pt modelId="{DBEFA5EC-0766-3D45-8BC7-1997A1048C23}" type="sibTrans" cxnId="{DE95B2EF-86B4-A64C-9791-04C8513FB86B}">
      <dgm:prSet/>
      <dgm:spPr/>
      <dgm:t>
        <a:bodyPr/>
        <a:lstStyle/>
        <a:p>
          <a:endParaRPr lang="en-US"/>
        </a:p>
      </dgm:t>
    </dgm:pt>
    <dgm:pt modelId="{0F8F29E9-2E1C-124A-B0AD-1959B4D259C7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0" i="0" dirty="0" smtClean="0">
              <a:latin typeface="Helvetica Neue Light"/>
              <a:cs typeface="Helvetica Neue Light"/>
            </a:rPr>
            <a:t>5. How can I localize the issue?</a:t>
          </a:r>
          <a:endParaRPr lang="en-US" sz="2000" b="0" i="0" dirty="0">
            <a:latin typeface="Helvetica Neue Light"/>
            <a:cs typeface="Helvetica Neue Light"/>
          </a:endParaRPr>
        </a:p>
      </dgm:t>
    </dgm:pt>
    <dgm:pt modelId="{03492284-2B0F-E54A-988F-FE359F7F53B6}" type="parTrans" cxnId="{41808C91-C7FA-BF42-A8AF-874498F17057}">
      <dgm:prSet/>
      <dgm:spPr/>
      <dgm:t>
        <a:bodyPr/>
        <a:lstStyle/>
        <a:p>
          <a:endParaRPr lang="en-US"/>
        </a:p>
      </dgm:t>
    </dgm:pt>
    <dgm:pt modelId="{5C206A31-6A5F-F04D-80BB-03A51C588EC1}" type="sibTrans" cxnId="{41808C91-C7FA-BF42-A8AF-874498F17057}">
      <dgm:prSet/>
      <dgm:spPr/>
      <dgm:t>
        <a:bodyPr/>
        <a:lstStyle/>
        <a:p>
          <a:endParaRPr lang="en-US"/>
        </a:p>
      </dgm:t>
    </dgm:pt>
    <dgm:pt modelId="{6AD68227-4DB1-4AE8-A5F0-EF820F2F0D7F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0" i="0" dirty="0" smtClean="0">
              <a:latin typeface="Helvetica Neue Light"/>
              <a:cs typeface="Helvetica Neue Light"/>
            </a:rPr>
            <a:t>2. How are issue guides developed?</a:t>
          </a:r>
          <a:endParaRPr lang="en-US" sz="2000" b="0" i="0" dirty="0">
            <a:latin typeface="Helvetica Neue Light"/>
            <a:cs typeface="Helvetica Neue Light"/>
          </a:endParaRPr>
        </a:p>
      </dgm:t>
    </dgm:pt>
    <dgm:pt modelId="{CD2DB23A-E48E-419B-866A-F7C6038315A8}" type="parTrans" cxnId="{5986803C-FB93-4F80-BA2B-ECC6EAC5DAC2}">
      <dgm:prSet/>
      <dgm:spPr/>
      <dgm:t>
        <a:bodyPr/>
        <a:lstStyle/>
        <a:p>
          <a:endParaRPr lang="en-US"/>
        </a:p>
      </dgm:t>
    </dgm:pt>
    <dgm:pt modelId="{608814F8-1AA4-44E9-9646-05E654E7EE46}" type="sibTrans" cxnId="{5986803C-FB93-4F80-BA2B-ECC6EAC5DAC2}">
      <dgm:prSet/>
      <dgm:spPr/>
      <dgm:t>
        <a:bodyPr/>
        <a:lstStyle/>
        <a:p>
          <a:endParaRPr lang="en-US"/>
        </a:p>
      </dgm:t>
    </dgm:pt>
    <dgm:pt modelId="{CAF030B2-C584-4310-AF66-FF1CCA73DD4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b="0" i="0" dirty="0" smtClean="0">
              <a:latin typeface="Helvetica Neue Light"/>
              <a:cs typeface="Helvetica Neue Light"/>
            </a:rPr>
            <a:t>6. What’s next?</a:t>
          </a:r>
          <a:endParaRPr lang="en-US" sz="2000" b="0" i="0" dirty="0">
            <a:latin typeface="Helvetica Neue Light"/>
            <a:cs typeface="Helvetica Neue Light"/>
          </a:endParaRPr>
        </a:p>
      </dgm:t>
    </dgm:pt>
    <dgm:pt modelId="{8E5EC64D-824B-46F7-AF0B-7FAA897FBE8B}" type="parTrans" cxnId="{5F154F2E-C71A-44A4-A20F-F64BE533E6D4}">
      <dgm:prSet/>
      <dgm:spPr/>
      <dgm:t>
        <a:bodyPr/>
        <a:lstStyle/>
        <a:p>
          <a:endParaRPr lang="en-US"/>
        </a:p>
      </dgm:t>
    </dgm:pt>
    <dgm:pt modelId="{B0F02966-18AB-4C8B-A239-C5FD6A7F446D}" type="sibTrans" cxnId="{5F154F2E-C71A-44A4-A20F-F64BE533E6D4}">
      <dgm:prSet/>
      <dgm:spPr/>
      <dgm:t>
        <a:bodyPr/>
        <a:lstStyle/>
        <a:p>
          <a:endParaRPr lang="en-US"/>
        </a:p>
      </dgm:t>
    </dgm:pt>
    <dgm:pt modelId="{949DBCBD-9145-41F9-B4A0-275F83D1CEDB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000" b="0" i="0" dirty="0" smtClean="0">
              <a:latin typeface="Helvetica Neue Light"/>
              <a:cs typeface="Helvetica Neue Light"/>
            </a:rPr>
            <a:t>3. Can people combine options?</a:t>
          </a:r>
          <a:endParaRPr lang="en-US" sz="2000" b="0" i="0" dirty="0">
            <a:latin typeface="Helvetica Neue Light"/>
            <a:cs typeface="Helvetica Neue Light"/>
          </a:endParaRPr>
        </a:p>
      </dgm:t>
    </dgm:pt>
    <dgm:pt modelId="{0D153667-48F0-47F9-BCE3-9D6D78E62FEB}" type="parTrans" cxnId="{94DBF08D-5127-4D9E-9378-30972662086C}">
      <dgm:prSet/>
      <dgm:spPr/>
      <dgm:t>
        <a:bodyPr/>
        <a:lstStyle/>
        <a:p>
          <a:endParaRPr lang="en-US"/>
        </a:p>
      </dgm:t>
    </dgm:pt>
    <dgm:pt modelId="{B358F8A9-FF29-4155-A7A7-625E6EFD9D4F}" type="sibTrans" cxnId="{94DBF08D-5127-4D9E-9378-30972662086C}">
      <dgm:prSet/>
      <dgm:spPr/>
      <dgm:t>
        <a:bodyPr/>
        <a:lstStyle/>
        <a:p>
          <a:endParaRPr lang="en-US"/>
        </a:p>
      </dgm:t>
    </dgm:pt>
    <dgm:pt modelId="{F79D2B54-1C64-1646-8C28-D7B5D6CC5CFF}" type="pres">
      <dgm:prSet presAssocID="{9820592D-625E-2449-AB40-0AB87A6AF0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73D4C6-DDA0-314E-8FD8-717D5AE05B40}" type="pres">
      <dgm:prSet presAssocID="{04D3CCCA-4B27-444E-9119-B45B96FDE54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AFAE6-3A54-E84B-A9FC-DBE2D2C6AC08}" type="pres">
      <dgm:prSet presAssocID="{288ACB80-8484-DA41-A814-8EBF4749F1D7}" presName="sibTrans" presStyleCnt="0"/>
      <dgm:spPr/>
    </dgm:pt>
    <dgm:pt modelId="{FD6F22CC-2221-4E80-BBF0-CB3BAA036D44}" type="pres">
      <dgm:prSet presAssocID="{6AD68227-4DB1-4AE8-A5F0-EF820F2F0D7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9AA0BE-D354-4248-9F18-7BEDED9CF420}" type="pres">
      <dgm:prSet presAssocID="{608814F8-1AA4-44E9-9646-05E654E7EE46}" presName="sibTrans" presStyleCnt="0"/>
      <dgm:spPr/>
    </dgm:pt>
    <dgm:pt modelId="{751B09CF-5808-4D6D-B33F-AF8BF8DD5C01}" type="pres">
      <dgm:prSet presAssocID="{949DBCBD-9145-41F9-B4A0-275F83D1CED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006F9-EE35-4D09-A118-91E0D7E4FE03}" type="pres">
      <dgm:prSet presAssocID="{B358F8A9-FF29-4155-A7A7-625E6EFD9D4F}" presName="sibTrans" presStyleCnt="0"/>
      <dgm:spPr/>
    </dgm:pt>
    <dgm:pt modelId="{286442CB-58D3-384B-B8C5-AB481259D816}" type="pres">
      <dgm:prSet presAssocID="{20A79C09-148D-584A-9254-EE2540CB5E6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91DE2-4823-204A-93B5-5DF45F96532A}" type="pres">
      <dgm:prSet presAssocID="{DBEFA5EC-0766-3D45-8BC7-1997A1048C23}" presName="sibTrans" presStyleCnt="0"/>
      <dgm:spPr/>
    </dgm:pt>
    <dgm:pt modelId="{CDCB6851-3FF5-7645-8D29-1F4CDE97715E}" type="pres">
      <dgm:prSet presAssocID="{0F8F29E9-2E1C-124A-B0AD-1959B4D259C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59A0B-0CF4-44E4-B2DD-F6FEBE5F1708}" type="pres">
      <dgm:prSet presAssocID="{5C206A31-6A5F-F04D-80BB-03A51C588EC1}" presName="sibTrans" presStyleCnt="0"/>
      <dgm:spPr/>
    </dgm:pt>
    <dgm:pt modelId="{35CC371D-43A0-4046-9D52-EB95451CC53A}" type="pres">
      <dgm:prSet presAssocID="{CAF030B2-C584-4310-AF66-FF1CCA73DD4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DDBB41-3C89-DA4E-A920-0CE0BF8C1D0A}" srcId="{9820592D-625E-2449-AB40-0AB87A6AF0FD}" destId="{04D3CCCA-4B27-444E-9119-B45B96FDE543}" srcOrd="0" destOrd="0" parTransId="{41AF3418-41FD-7E41-9945-53A372C7ECE2}" sibTransId="{288ACB80-8484-DA41-A814-8EBF4749F1D7}"/>
    <dgm:cxn modelId="{FC565C33-7C27-1F4E-A727-B47634FEB85E}" type="presOf" srcId="{04D3CCCA-4B27-444E-9119-B45B96FDE543}" destId="{D773D4C6-DDA0-314E-8FD8-717D5AE05B40}" srcOrd="0" destOrd="0" presId="urn:microsoft.com/office/officeart/2005/8/layout/default"/>
    <dgm:cxn modelId="{A74770A2-1836-4F20-8FF8-5D14A0BC563F}" type="presOf" srcId="{CAF030B2-C584-4310-AF66-FF1CCA73DD4F}" destId="{35CC371D-43A0-4046-9D52-EB95451CC53A}" srcOrd="0" destOrd="0" presId="urn:microsoft.com/office/officeart/2005/8/layout/default"/>
    <dgm:cxn modelId="{1639A74A-8A51-41D7-B188-BB130AC2D06C}" type="presOf" srcId="{6AD68227-4DB1-4AE8-A5F0-EF820F2F0D7F}" destId="{FD6F22CC-2221-4E80-BBF0-CB3BAA036D44}" srcOrd="0" destOrd="0" presId="urn:microsoft.com/office/officeart/2005/8/layout/default"/>
    <dgm:cxn modelId="{42CEB49D-3A09-3D4F-9F1A-317CD73A6E7B}" type="presOf" srcId="{9820592D-625E-2449-AB40-0AB87A6AF0FD}" destId="{F79D2B54-1C64-1646-8C28-D7B5D6CC5CFF}" srcOrd="0" destOrd="0" presId="urn:microsoft.com/office/officeart/2005/8/layout/default"/>
    <dgm:cxn modelId="{5986803C-FB93-4F80-BA2B-ECC6EAC5DAC2}" srcId="{9820592D-625E-2449-AB40-0AB87A6AF0FD}" destId="{6AD68227-4DB1-4AE8-A5F0-EF820F2F0D7F}" srcOrd="1" destOrd="0" parTransId="{CD2DB23A-E48E-419B-866A-F7C6038315A8}" sibTransId="{608814F8-1AA4-44E9-9646-05E654E7EE46}"/>
    <dgm:cxn modelId="{219DA1E9-4E2B-4B6A-A0EA-DE3244B627DA}" type="presOf" srcId="{949DBCBD-9145-41F9-B4A0-275F83D1CEDB}" destId="{751B09CF-5808-4D6D-B33F-AF8BF8DD5C01}" srcOrd="0" destOrd="0" presId="urn:microsoft.com/office/officeart/2005/8/layout/default"/>
    <dgm:cxn modelId="{41808C91-C7FA-BF42-A8AF-874498F17057}" srcId="{9820592D-625E-2449-AB40-0AB87A6AF0FD}" destId="{0F8F29E9-2E1C-124A-B0AD-1959B4D259C7}" srcOrd="4" destOrd="0" parTransId="{03492284-2B0F-E54A-988F-FE359F7F53B6}" sibTransId="{5C206A31-6A5F-F04D-80BB-03A51C588EC1}"/>
    <dgm:cxn modelId="{5F154F2E-C71A-44A4-A20F-F64BE533E6D4}" srcId="{9820592D-625E-2449-AB40-0AB87A6AF0FD}" destId="{CAF030B2-C584-4310-AF66-FF1CCA73DD4F}" srcOrd="5" destOrd="0" parTransId="{8E5EC64D-824B-46F7-AF0B-7FAA897FBE8B}" sibTransId="{B0F02966-18AB-4C8B-A239-C5FD6A7F446D}"/>
    <dgm:cxn modelId="{5BE2C4CD-B826-E34C-AF40-58B46D9390FB}" type="presOf" srcId="{20A79C09-148D-584A-9254-EE2540CB5E60}" destId="{286442CB-58D3-384B-B8C5-AB481259D816}" srcOrd="0" destOrd="0" presId="urn:microsoft.com/office/officeart/2005/8/layout/default"/>
    <dgm:cxn modelId="{DE95B2EF-86B4-A64C-9791-04C8513FB86B}" srcId="{9820592D-625E-2449-AB40-0AB87A6AF0FD}" destId="{20A79C09-148D-584A-9254-EE2540CB5E60}" srcOrd="3" destOrd="0" parTransId="{C81A44CD-DAD1-AE4C-B291-89ECAF524C95}" sibTransId="{DBEFA5EC-0766-3D45-8BC7-1997A1048C23}"/>
    <dgm:cxn modelId="{94DBF08D-5127-4D9E-9378-30972662086C}" srcId="{9820592D-625E-2449-AB40-0AB87A6AF0FD}" destId="{949DBCBD-9145-41F9-B4A0-275F83D1CEDB}" srcOrd="2" destOrd="0" parTransId="{0D153667-48F0-47F9-BCE3-9D6D78E62FEB}" sibTransId="{B358F8A9-FF29-4155-A7A7-625E6EFD9D4F}"/>
    <dgm:cxn modelId="{A091400A-2F7C-4B4D-B268-E64E937E13FB}" type="presOf" srcId="{0F8F29E9-2E1C-124A-B0AD-1959B4D259C7}" destId="{CDCB6851-3FF5-7645-8D29-1F4CDE97715E}" srcOrd="0" destOrd="0" presId="urn:microsoft.com/office/officeart/2005/8/layout/default"/>
    <dgm:cxn modelId="{5F6A3041-EAF8-DF43-8503-044CE04EEBA6}" type="presParOf" srcId="{F79D2B54-1C64-1646-8C28-D7B5D6CC5CFF}" destId="{D773D4C6-DDA0-314E-8FD8-717D5AE05B40}" srcOrd="0" destOrd="0" presId="urn:microsoft.com/office/officeart/2005/8/layout/default"/>
    <dgm:cxn modelId="{730D2274-4856-ED4C-9C96-C435F2E54FB3}" type="presParOf" srcId="{F79D2B54-1C64-1646-8C28-D7B5D6CC5CFF}" destId="{6BAAFAE6-3A54-E84B-A9FC-DBE2D2C6AC08}" srcOrd="1" destOrd="0" presId="urn:microsoft.com/office/officeart/2005/8/layout/default"/>
    <dgm:cxn modelId="{E9618A4B-8D4B-4BE5-822B-7AE6919F065E}" type="presParOf" srcId="{F79D2B54-1C64-1646-8C28-D7B5D6CC5CFF}" destId="{FD6F22CC-2221-4E80-BBF0-CB3BAA036D44}" srcOrd="2" destOrd="0" presId="urn:microsoft.com/office/officeart/2005/8/layout/default"/>
    <dgm:cxn modelId="{93AAB24F-C64C-401F-BF55-C938A238BE8D}" type="presParOf" srcId="{F79D2B54-1C64-1646-8C28-D7B5D6CC5CFF}" destId="{0B9AA0BE-D354-4248-9F18-7BEDED9CF420}" srcOrd="3" destOrd="0" presId="urn:microsoft.com/office/officeart/2005/8/layout/default"/>
    <dgm:cxn modelId="{20AF0AF0-8A40-4D67-B9E9-B6C33E02A504}" type="presParOf" srcId="{F79D2B54-1C64-1646-8C28-D7B5D6CC5CFF}" destId="{751B09CF-5808-4D6D-B33F-AF8BF8DD5C01}" srcOrd="4" destOrd="0" presId="urn:microsoft.com/office/officeart/2005/8/layout/default"/>
    <dgm:cxn modelId="{C06D8993-1D27-4F32-A5D7-6E7544ED373F}" type="presParOf" srcId="{F79D2B54-1C64-1646-8C28-D7B5D6CC5CFF}" destId="{490006F9-EE35-4D09-A118-91E0D7E4FE03}" srcOrd="5" destOrd="0" presId="urn:microsoft.com/office/officeart/2005/8/layout/default"/>
    <dgm:cxn modelId="{0CC93C47-DDA0-7C4B-8668-1B56A63DB862}" type="presParOf" srcId="{F79D2B54-1C64-1646-8C28-D7B5D6CC5CFF}" destId="{286442CB-58D3-384B-B8C5-AB481259D816}" srcOrd="6" destOrd="0" presId="urn:microsoft.com/office/officeart/2005/8/layout/default"/>
    <dgm:cxn modelId="{2EE31870-A62A-9F48-A09A-74930903F3BC}" type="presParOf" srcId="{F79D2B54-1C64-1646-8C28-D7B5D6CC5CFF}" destId="{50691DE2-4823-204A-93B5-5DF45F96532A}" srcOrd="7" destOrd="0" presId="urn:microsoft.com/office/officeart/2005/8/layout/default"/>
    <dgm:cxn modelId="{8C59A19C-BD2D-0D4E-B522-40D6F725541A}" type="presParOf" srcId="{F79D2B54-1C64-1646-8C28-D7B5D6CC5CFF}" destId="{CDCB6851-3FF5-7645-8D29-1F4CDE97715E}" srcOrd="8" destOrd="0" presId="urn:microsoft.com/office/officeart/2005/8/layout/default"/>
    <dgm:cxn modelId="{D0CE6040-FCE8-4C7C-9A1E-323562CCCC94}" type="presParOf" srcId="{F79D2B54-1C64-1646-8C28-D7B5D6CC5CFF}" destId="{CC159A0B-0CF4-44E4-B2DD-F6FEBE5F1708}" srcOrd="9" destOrd="0" presId="urn:microsoft.com/office/officeart/2005/8/layout/default"/>
    <dgm:cxn modelId="{26FE68DC-43A6-4886-A345-7672D924DB8A}" type="presParOf" srcId="{F79D2B54-1C64-1646-8C28-D7B5D6CC5CFF}" destId="{35CC371D-43A0-4046-9D52-EB95451CC53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1625D-2EDF-0646-8C36-FCCD79823083}">
      <dsp:nvSpPr>
        <dsp:cNvPr id="0" name=""/>
        <dsp:cNvSpPr/>
      </dsp:nvSpPr>
      <dsp:spPr>
        <a:xfrm>
          <a:off x="0" y="303861"/>
          <a:ext cx="2464593" cy="1478756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What is deliberation and why it matters</a:t>
          </a:r>
          <a:endParaRPr lang="en-US" sz="2500" kern="1200" dirty="0"/>
        </a:p>
      </dsp:txBody>
      <dsp:txXfrm>
        <a:off x="0" y="303861"/>
        <a:ext cx="2464593" cy="1478756"/>
      </dsp:txXfrm>
    </dsp:sp>
    <dsp:sp modelId="{BBD5E990-59A1-AB4F-8A19-DF17C6FF7CA7}">
      <dsp:nvSpPr>
        <dsp:cNvPr id="0" name=""/>
        <dsp:cNvSpPr/>
      </dsp:nvSpPr>
      <dsp:spPr>
        <a:xfrm>
          <a:off x="2711053" y="303861"/>
          <a:ext cx="2464593" cy="1478756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 4 segments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of an NIF forum</a:t>
          </a:r>
        </a:p>
      </dsp:txBody>
      <dsp:txXfrm>
        <a:off x="2711053" y="303861"/>
        <a:ext cx="2464593" cy="1478756"/>
      </dsp:txXfrm>
    </dsp:sp>
    <dsp:sp modelId="{D21832D6-6767-5548-B226-9A1E473A1700}">
      <dsp:nvSpPr>
        <dsp:cNvPr id="0" name=""/>
        <dsp:cNvSpPr/>
      </dsp:nvSpPr>
      <dsp:spPr>
        <a:xfrm>
          <a:off x="5422106" y="303861"/>
          <a:ext cx="2464593" cy="147875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The moderator’s role</a:t>
          </a:r>
        </a:p>
      </dsp:txBody>
      <dsp:txXfrm>
        <a:off x="5422106" y="303861"/>
        <a:ext cx="2464593" cy="1478756"/>
      </dsp:txXfrm>
    </dsp:sp>
    <dsp:sp modelId="{36AFA83D-62D2-AF40-8911-66A5895CCC93}">
      <dsp:nvSpPr>
        <dsp:cNvPr id="0" name=""/>
        <dsp:cNvSpPr/>
      </dsp:nvSpPr>
      <dsp:spPr>
        <a:xfrm>
          <a:off x="0" y="2029076"/>
          <a:ext cx="2464593" cy="1478756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Strategies &amp;  sample questions for each segment</a:t>
          </a:r>
        </a:p>
      </dsp:txBody>
      <dsp:txXfrm>
        <a:off x="0" y="2029076"/>
        <a:ext cx="2464593" cy="1478756"/>
      </dsp:txXfrm>
    </dsp:sp>
    <dsp:sp modelId="{E1CC277B-76FC-884F-9A59-DEF2D75D4CFB}">
      <dsp:nvSpPr>
        <dsp:cNvPr id="0" name=""/>
        <dsp:cNvSpPr/>
      </dsp:nvSpPr>
      <dsp:spPr>
        <a:xfrm>
          <a:off x="2711053" y="2029076"/>
          <a:ext cx="2464593" cy="1478756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Frequently </a:t>
          </a:r>
          <a:br>
            <a:rPr lang="en-US" sz="2500" kern="1200" dirty="0" smtClean="0"/>
          </a:br>
          <a:r>
            <a:rPr lang="en-US" sz="2500" kern="1200" dirty="0" smtClean="0"/>
            <a:t>asked</a:t>
          </a:r>
          <a:br>
            <a:rPr lang="en-US" sz="2500" kern="1200" dirty="0" smtClean="0"/>
          </a:br>
          <a:r>
            <a:rPr lang="en-US" sz="2500" kern="1200" dirty="0" smtClean="0"/>
            <a:t>questions</a:t>
          </a:r>
          <a:endParaRPr lang="en-US" sz="2500" kern="1200" dirty="0"/>
        </a:p>
      </dsp:txBody>
      <dsp:txXfrm>
        <a:off x="2711053" y="2029076"/>
        <a:ext cx="2464593" cy="1478756"/>
      </dsp:txXfrm>
    </dsp:sp>
    <dsp:sp modelId="{04BAF34C-6287-41DB-8DA4-F0A6AB71F521}">
      <dsp:nvSpPr>
        <dsp:cNvPr id="0" name=""/>
        <dsp:cNvSpPr/>
      </dsp:nvSpPr>
      <dsp:spPr>
        <a:xfrm>
          <a:off x="5422106" y="2029076"/>
          <a:ext cx="2464593" cy="1478756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Wrapping up &amp; resources</a:t>
          </a:r>
          <a:endParaRPr lang="en-US" sz="2500" kern="1200" dirty="0"/>
        </a:p>
      </dsp:txBody>
      <dsp:txXfrm>
        <a:off x="5422106" y="2029076"/>
        <a:ext cx="2464593" cy="1478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3D4C6-DDA0-314E-8FD8-717D5AE05B40}">
      <dsp:nvSpPr>
        <dsp:cNvPr id="0" name=""/>
        <dsp:cNvSpPr/>
      </dsp:nvSpPr>
      <dsp:spPr>
        <a:xfrm>
          <a:off x="751302" y="2060"/>
          <a:ext cx="1838321" cy="1102993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Helvetica Neue Light"/>
              <a:cs typeface="Helvetica Neue Light"/>
            </a:rPr>
            <a:t>1. Does this seem like a lot?</a:t>
          </a:r>
          <a:endParaRPr lang="en-US" sz="2000" b="0" i="0" kern="1200" dirty="0">
            <a:latin typeface="Helvetica Neue Light"/>
            <a:cs typeface="Helvetica Neue Light"/>
          </a:endParaRPr>
        </a:p>
      </dsp:txBody>
      <dsp:txXfrm>
        <a:off x="751302" y="2060"/>
        <a:ext cx="1838321" cy="1102993"/>
      </dsp:txXfrm>
    </dsp:sp>
    <dsp:sp modelId="{FD6F22CC-2221-4E80-BBF0-CB3BAA036D44}">
      <dsp:nvSpPr>
        <dsp:cNvPr id="0" name=""/>
        <dsp:cNvSpPr/>
      </dsp:nvSpPr>
      <dsp:spPr>
        <a:xfrm>
          <a:off x="2773456" y="2060"/>
          <a:ext cx="1838321" cy="1102993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Helvetica Neue Light"/>
              <a:cs typeface="Helvetica Neue Light"/>
            </a:rPr>
            <a:t>2. How are issue guides developed?</a:t>
          </a:r>
          <a:endParaRPr lang="en-US" sz="2000" b="0" i="0" kern="1200" dirty="0">
            <a:latin typeface="Helvetica Neue Light"/>
            <a:cs typeface="Helvetica Neue Light"/>
          </a:endParaRPr>
        </a:p>
      </dsp:txBody>
      <dsp:txXfrm>
        <a:off x="2773456" y="2060"/>
        <a:ext cx="1838321" cy="1102993"/>
      </dsp:txXfrm>
    </dsp:sp>
    <dsp:sp modelId="{751B09CF-5808-4D6D-B33F-AF8BF8DD5C01}">
      <dsp:nvSpPr>
        <dsp:cNvPr id="0" name=""/>
        <dsp:cNvSpPr/>
      </dsp:nvSpPr>
      <dsp:spPr>
        <a:xfrm>
          <a:off x="751302" y="1288885"/>
          <a:ext cx="1838321" cy="1102993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Helvetica Neue Light"/>
              <a:cs typeface="Helvetica Neue Light"/>
            </a:rPr>
            <a:t>3. Can people combine options?</a:t>
          </a:r>
          <a:endParaRPr lang="en-US" sz="2000" b="0" i="0" kern="1200" dirty="0">
            <a:latin typeface="Helvetica Neue Light"/>
            <a:cs typeface="Helvetica Neue Light"/>
          </a:endParaRPr>
        </a:p>
      </dsp:txBody>
      <dsp:txXfrm>
        <a:off x="751302" y="1288885"/>
        <a:ext cx="1838321" cy="1102993"/>
      </dsp:txXfrm>
    </dsp:sp>
    <dsp:sp modelId="{286442CB-58D3-384B-B8C5-AB481259D816}">
      <dsp:nvSpPr>
        <dsp:cNvPr id="0" name=""/>
        <dsp:cNvSpPr/>
      </dsp:nvSpPr>
      <dsp:spPr>
        <a:xfrm>
          <a:off x="2773456" y="1288885"/>
          <a:ext cx="1838321" cy="1102993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Helvetica Neue Light"/>
              <a:cs typeface="Helvetica Neue Light"/>
            </a:rPr>
            <a:t>4. What if people want more facts?</a:t>
          </a:r>
          <a:endParaRPr lang="en-US" sz="2000" b="0" i="0" kern="1200" dirty="0">
            <a:latin typeface="Helvetica Neue Light"/>
            <a:cs typeface="Helvetica Neue Light"/>
          </a:endParaRPr>
        </a:p>
      </dsp:txBody>
      <dsp:txXfrm>
        <a:off x="2773456" y="1288885"/>
        <a:ext cx="1838321" cy="1102993"/>
      </dsp:txXfrm>
    </dsp:sp>
    <dsp:sp modelId="{CDCB6851-3FF5-7645-8D29-1F4CDE97715E}">
      <dsp:nvSpPr>
        <dsp:cNvPr id="0" name=""/>
        <dsp:cNvSpPr/>
      </dsp:nvSpPr>
      <dsp:spPr>
        <a:xfrm>
          <a:off x="751302" y="2575711"/>
          <a:ext cx="1838321" cy="110299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Helvetica Neue Light"/>
              <a:cs typeface="Helvetica Neue Light"/>
            </a:rPr>
            <a:t>5. How can I localize the issue?</a:t>
          </a:r>
          <a:endParaRPr lang="en-US" sz="2000" b="0" i="0" kern="1200" dirty="0">
            <a:latin typeface="Helvetica Neue Light"/>
            <a:cs typeface="Helvetica Neue Light"/>
          </a:endParaRPr>
        </a:p>
      </dsp:txBody>
      <dsp:txXfrm>
        <a:off x="751302" y="2575711"/>
        <a:ext cx="1838321" cy="1102993"/>
      </dsp:txXfrm>
    </dsp:sp>
    <dsp:sp modelId="{35CC371D-43A0-4046-9D52-EB95451CC53A}">
      <dsp:nvSpPr>
        <dsp:cNvPr id="0" name=""/>
        <dsp:cNvSpPr/>
      </dsp:nvSpPr>
      <dsp:spPr>
        <a:xfrm>
          <a:off x="2773456" y="2575711"/>
          <a:ext cx="1838321" cy="1102993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 smtClean="0">
              <a:latin typeface="Helvetica Neue Light"/>
              <a:cs typeface="Helvetica Neue Light"/>
            </a:rPr>
            <a:t>6. What’s next?</a:t>
          </a:r>
          <a:endParaRPr lang="en-US" sz="2000" b="0" i="0" kern="1200" dirty="0">
            <a:latin typeface="Helvetica Neue Light"/>
            <a:cs typeface="Helvetica Neue Light"/>
          </a:endParaRPr>
        </a:p>
      </dsp:txBody>
      <dsp:txXfrm>
        <a:off x="2773456" y="2575711"/>
        <a:ext cx="1838321" cy="1102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Neue"/>
              </a:defRPr>
            </a:lvl1pPr>
          </a:lstStyle>
          <a:p>
            <a:fld id="{E8BC5747-A69D-4DE6-8FE5-181630BA8418}" type="datetimeFigureOut">
              <a:rPr lang="en-US" smtClean="0"/>
              <a:pPr/>
              <a:t>7/5/17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43000"/>
            <a:ext cx="3857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Neue"/>
              </a:defRPr>
            </a:lvl1pPr>
          </a:lstStyle>
          <a:p>
            <a:fld id="{5F244503-3D60-4793-893D-60BF9927AC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8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1143000"/>
            <a:ext cx="3857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a typeface="Helvetica Neue"/>
                <a:cs typeface="Helvetica Neue"/>
                <a:sym typeface="Calibri"/>
              </a:rPr>
              <a:t>Include a conversation about: "what is a trade-off"  - to show that this is more than "pros and cons" -- but the question we use in the Writers Group is: If this action/option worked PERFECTLY, what might the downside be?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4503-3D60-4793-893D-60BF9927AC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27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1143000"/>
            <a:ext cx="3857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EMI: Knowing</a:t>
            </a:r>
            <a:r>
              <a:rPr lang="en-US" baseline="0" dirty="0" smtClean="0"/>
              <a:t> WHY they are doing these forums and “what’s next” with the info that comes from them will be helpful here.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4503-3D60-4793-893D-60BF9927ACC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60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1143000"/>
            <a:ext cx="3857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EMI: Knowing</a:t>
            </a:r>
            <a:r>
              <a:rPr lang="en-US" baseline="0" dirty="0" smtClean="0"/>
              <a:t> WHY they are doing these forums and “what’s next” with the info that comes from them will be helpful here.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4503-3D60-4793-893D-60BF9927ACC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60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1143000"/>
            <a:ext cx="3857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4503-3D60-4793-893D-60BF9927ACC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208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1143000"/>
            <a:ext cx="3857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a typeface="Helvetica Neue"/>
                <a:cs typeface="Helvetica Neue"/>
                <a:sym typeface="Calibri"/>
              </a:rPr>
              <a:t>Include a conversation about: "what is a trade-off"  - to show that this is more than "pros and cons" -- but the question we use in the Writers Group is: If this action/option worked PERFECTLY, what might the downside be?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4503-3D60-4793-893D-60BF9927AC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2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1143000"/>
            <a:ext cx="3857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a typeface="Helvetica Neue"/>
                <a:cs typeface="Helvetica Neue"/>
                <a:sym typeface="Calibri"/>
              </a:rPr>
              <a:t>Include a conversation about: "what is a trade-off"  - to show that this is more than "pros and cons" -- but the question we use in the Writers Group is: If this action/option worked PERFECTLY, what might the downside be?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4503-3D60-4793-893D-60BF9927AC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12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1143000"/>
            <a:ext cx="3857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a typeface="Helvetica Neue"/>
                <a:cs typeface="Helvetica Neue"/>
                <a:sym typeface="Calibri"/>
              </a:rPr>
              <a:t>Include a conversation about: "what is a trade-off"  - to show that this is more than "pros and cons" -- but the question we use in the Writers Group is: If this action/option worked PERFECTLY, what might the downside be?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4503-3D60-4793-893D-60BF9927AC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9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1143000"/>
            <a:ext cx="3857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</a:t>
            </a:r>
            <a:r>
              <a:rPr lang="en-US" sz="1200" b="0" i="0" u="none" strike="noStrike" kern="1200" cap="none" baseline="0" dirty="0" smtClean="0">
                <a:solidFill>
                  <a:schemeClr val="dk1"/>
                </a:solidFill>
                <a:ea typeface="Helvetica Neue"/>
                <a:cs typeface="Helvetica Neue"/>
                <a:sym typeface="Calibri"/>
              </a:rPr>
              <a:t>Include a conversation about: "what is a trade-off"  - to show that this is more than "pros and cons" -- but the question we use in the Writers Group is: If this action/option worked PERFECTLY, what might the downside be?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4503-3D60-4793-893D-60BF9927ACC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694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Is</a:t>
            </a:r>
            <a:r>
              <a:rPr lang="en-US" baseline="0" dirty="0" smtClean="0"/>
              <a:t> there a questionnaire for these forums and how will the results be used?</a:t>
            </a:r>
            <a:endParaRPr dirty="0"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40359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1143000"/>
            <a:ext cx="3857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What role do you typically take in a conversation with friends?  How will this experience be different for you?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4503-3D60-4793-893D-60BF9927ACC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9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1143000"/>
            <a:ext cx="3857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Ask people to hold off on their judgments until the forum has looked at all the options</a:t>
            </a:r>
          </a:p>
          <a:p>
            <a:r>
              <a:rPr lang="en-US" sz="1200" dirty="0" smtClean="0"/>
              <a:t>Point people to the trade-offs listed in the guide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4503-3D60-4793-893D-60BF9927ACC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16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0188" y="1143000"/>
            <a:ext cx="3857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Ask people to hold off on their judgments until the forum has looked at all the options</a:t>
            </a:r>
          </a:p>
          <a:p>
            <a:r>
              <a:rPr lang="en-US" sz="1200" dirty="0" smtClean="0"/>
              <a:t>Point people to the trade-offs listed in the guide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44503-3D60-4793-893D-60BF9927ACC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1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2455"/>
            <a:ext cx="777240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5280"/>
            <a:ext cx="640080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855B5-8A9E-453D-A2E4-160BD4593D7B}" type="datetimeFigureOut">
              <a:rPr lang="en-US" smtClean="0"/>
              <a:pPr>
                <a:defRPr/>
              </a:pPr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E229D-A720-4608-A44E-7928662A8D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1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DC63B-40F9-47D4-9C6D-9D889FC9AA71}" type="datetimeFigureOut">
              <a:rPr lang="en-US" smtClean="0"/>
              <a:pPr>
                <a:defRPr/>
              </a:pPr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A092D-F1E2-4DB0-9534-0FDBD69DE9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0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949"/>
            <a:ext cx="205740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949"/>
            <a:ext cx="601980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F82A8-DA44-4F94-A1D8-55C99606A99C}" type="datetimeFigureOut">
              <a:rPr lang="en-US" smtClean="0"/>
              <a:pPr>
                <a:defRPr/>
              </a:pPr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5BCF1-F82B-478E-8430-CA9B630C7F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38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BigRibbon_C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" y="6136643"/>
            <a:ext cx="9034463" cy="10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NAAEE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550"/>
            <a:ext cx="2470150" cy="57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mall_Ribb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418254"/>
            <a:ext cx="5575300" cy="55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2109"/>
            <a:ext cx="8229600" cy="90254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A809B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87424"/>
            <a:ext cx="8229600" cy="3947161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rgbClr val="5F5F5F"/>
                </a:solidFill>
                <a:latin typeface="Helvetica Neue Light"/>
                <a:cs typeface="Helvetica Neue Light"/>
              </a:defRPr>
            </a:lvl1pPr>
            <a:lvl2pPr>
              <a:defRPr sz="1500">
                <a:solidFill>
                  <a:srgbClr val="5F5F5F"/>
                </a:solidFill>
                <a:latin typeface="Helvetica Neue Light"/>
                <a:cs typeface="Helvetica Neue Light"/>
              </a:defRPr>
            </a:lvl2pPr>
            <a:lvl3pPr>
              <a:defRPr sz="1350">
                <a:solidFill>
                  <a:srgbClr val="5F5F5F"/>
                </a:solidFill>
                <a:latin typeface="Helvetica Neue Light"/>
                <a:cs typeface="Helvetica Neue Light"/>
              </a:defRPr>
            </a:lvl3pPr>
            <a:lvl4pPr>
              <a:defRPr sz="1200">
                <a:solidFill>
                  <a:srgbClr val="5F5F5F"/>
                </a:solidFill>
                <a:latin typeface="Helvetica Neue Light"/>
                <a:cs typeface="Helvetica Neue Light"/>
              </a:defRPr>
            </a:lvl4pPr>
            <a:lvl5pPr>
              <a:defRPr sz="1200">
                <a:solidFill>
                  <a:srgbClr val="5F5F5F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1945641"/>
            <a:ext cx="8229600" cy="465666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2100">
                <a:solidFill>
                  <a:srgbClr val="73A335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780109"/>
            <a:ext cx="2133600" cy="38946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defTabSz="457200">
              <a:defRPr/>
            </a:pPr>
            <a:fld id="{7347FB7A-FDA2-5F4B-8966-2FDD47127F70}" type="datetime1">
              <a:rPr lang="en-US"/>
              <a:pPr defTabSz="457200">
                <a:defRPr/>
              </a:pPr>
              <a:t>7/5/17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780109"/>
            <a:ext cx="2895600" cy="389467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defTabSz="457200"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780109"/>
            <a:ext cx="2133600" cy="389467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defTabSz="457200">
              <a:defRPr/>
            </a:pPr>
            <a:fld id="{AF86B3D6-CDD5-4AA4-B857-9303BDE96A0E}" type="slidenum">
              <a:rPr lang="en-US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6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BigRibbon_C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" y="6136643"/>
            <a:ext cx="9034463" cy="10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NAAEE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550"/>
            <a:ext cx="2470150" cy="57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mall_Ribb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418254"/>
            <a:ext cx="5575300" cy="55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1192109"/>
            <a:ext cx="8229600" cy="90254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A809B"/>
                </a:solidFill>
                <a:latin typeface="Helvetica Neue Light"/>
                <a:cs typeface="Helvetica Neue Light"/>
              </a:defRPr>
            </a:lvl1pPr>
          </a:lstStyle>
          <a:p>
            <a:pPr algn="ctr" defTabSz="457200">
              <a:spcBef>
                <a:spcPct val="0"/>
              </a:spcBef>
              <a:defRPr/>
            </a:pPr>
            <a:r>
              <a:rPr lang="en-US" sz="3300" dirty="0" smtClean="0">
                <a:ea typeface="MS PGothic" panose="020B0600070205080204" pitchFamily="34" charset="-128"/>
              </a:rPr>
              <a:t>Click to edit Master title style</a:t>
            </a:r>
            <a:endParaRPr lang="en-US" sz="3300" dirty="0">
              <a:ea typeface="MS PGothic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62303"/>
            <a:ext cx="4038600" cy="4272281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5F5F5F"/>
                </a:solidFill>
                <a:latin typeface="Helvetica Neue Light"/>
                <a:cs typeface="Helvetica Neue Light"/>
              </a:defRPr>
            </a:lvl1pPr>
            <a:lvl2pPr>
              <a:defRPr sz="1800">
                <a:solidFill>
                  <a:srgbClr val="5F5F5F"/>
                </a:solidFill>
                <a:latin typeface="Helvetica Neue Light"/>
                <a:cs typeface="Helvetica Neue Light"/>
              </a:defRPr>
            </a:lvl2pPr>
            <a:lvl3pPr>
              <a:defRPr sz="1500">
                <a:solidFill>
                  <a:srgbClr val="5F5F5F"/>
                </a:solidFill>
                <a:latin typeface="Helvetica Neue Light"/>
                <a:cs typeface="Helvetica Neue Light"/>
              </a:defRPr>
            </a:lvl3pPr>
            <a:lvl4pPr>
              <a:defRPr sz="1350">
                <a:solidFill>
                  <a:srgbClr val="5F5F5F"/>
                </a:solidFill>
                <a:latin typeface="Helvetica Neue Light"/>
                <a:cs typeface="Helvetica Neue Light"/>
              </a:defRPr>
            </a:lvl4pPr>
            <a:lvl5pPr>
              <a:defRPr sz="1350">
                <a:solidFill>
                  <a:srgbClr val="5F5F5F"/>
                </a:solidFill>
                <a:latin typeface="Helvetica Neue Light"/>
                <a:cs typeface="Helvetica Neue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62303"/>
            <a:ext cx="4038600" cy="4272281"/>
          </a:xfrm>
          <a:prstGeom prst="rect">
            <a:avLst/>
          </a:prstGeom>
        </p:spPr>
        <p:txBody>
          <a:bodyPr/>
          <a:lstStyle>
            <a:lvl1pPr>
              <a:defRPr sz="2100">
                <a:solidFill>
                  <a:srgbClr val="5F5F5F"/>
                </a:solidFill>
              </a:defRPr>
            </a:lvl1pPr>
            <a:lvl2pPr>
              <a:defRPr sz="1800">
                <a:solidFill>
                  <a:srgbClr val="5F5F5F"/>
                </a:solidFill>
              </a:defRPr>
            </a:lvl2pPr>
            <a:lvl3pPr>
              <a:defRPr sz="1500">
                <a:solidFill>
                  <a:srgbClr val="5F5F5F"/>
                </a:solidFill>
              </a:defRPr>
            </a:lvl3pPr>
            <a:lvl4pPr>
              <a:defRPr sz="1350">
                <a:solidFill>
                  <a:srgbClr val="5F5F5F"/>
                </a:solidFill>
              </a:defRPr>
            </a:lvl4pPr>
            <a:lvl5pPr>
              <a:defRPr sz="1350">
                <a:solidFill>
                  <a:srgbClr val="5F5F5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780109"/>
            <a:ext cx="2133600" cy="38946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defTabSz="457200">
              <a:defRPr/>
            </a:pPr>
            <a:fld id="{7347FB7A-FDA2-5F4B-8966-2FDD47127F70}" type="datetime1">
              <a:rPr lang="en-US"/>
              <a:pPr defTabSz="457200">
                <a:defRPr/>
              </a:pPr>
              <a:t>7/5/17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80109"/>
            <a:ext cx="2895600" cy="389467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defTabSz="457200"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780109"/>
            <a:ext cx="2133600" cy="389467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defTabSz="457200">
              <a:defRPr/>
            </a:pPr>
            <a:fld id="{729D18D8-DEB6-4FB4-9DFC-A48BC724DC33}" type="slidenum">
              <a:rPr lang="en-US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3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BigRibbon_C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" y="6136643"/>
            <a:ext cx="9034463" cy="10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NAAEE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550"/>
            <a:ext cx="2470150" cy="57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mall_Ribb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418254"/>
            <a:ext cx="5575300" cy="55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1192109"/>
            <a:ext cx="8229600" cy="90254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A809B"/>
                </a:solidFill>
                <a:latin typeface="Helvetica Neue Light"/>
                <a:cs typeface="Helvetica Neue Light"/>
              </a:defRPr>
            </a:lvl1pPr>
          </a:lstStyle>
          <a:p>
            <a:pPr algn="ctr" defTabSz="457200">
              <a:spcBef>
                <a:spcPct val="0"/>
              </a:spcBef>
              <a:defRPr/>
            </a:pPr>
            <a:r>
              <a:rPr lang="en-US" sz="3300" dirty="0" smtClean="0">
                <a:ea typeface="MS PGothic" panose="020B0600070205080204" pitchFamily="34" charset="-128"/>
              </a:rPr>
              <a:t>Click to edit Master title style</a:t>
            </a:r>
            <a:endParaRPr lang="en-US" sz="3300" dirty="0">
              <a:ea typeface="MS PGothic" panose="020B0600070205080204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03225"/>
            <a:ext cx="4040188" cy="6179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1A809B"/>
                </a:solidFill>
                <a:latin typeface="Helvetica Neue Light"/>
                <a:cs typeface="Helvetica Neue Ligh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5638"/>
            <a:ext cx="4040188" cy="381677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F5F5F"/>
                </a:solidFill>
                <a:latin typeface="Helvetica Neue Light"/>
                <a:cs typeface="Helvetica Neue Light"/>
              </a:defRPr>
            </a:lvl1pPr>
            <a:lvl2pPr>
              <a:defRPr sz="1500">
                <a:solidFill>
                  <a:srgbClr val="5F5F5F"/>
                </a:solidFill>
                <a:latin typeface="Helvetica Neue Light"/>
                <a:cs typeface="Helvetica Neue Light"/>
              </a:defRPr>
            </a:lvl2pPr>
            <a:lvl3pPr>
              <a:defRPr sz="1350">
                <a:solidFill>
                  <a:srgbClr val="5F5F5F"/>
                </a:solidFill>
                <a:latin typeface="Helvetica Neue Light"/>
                <a:cs typeface="Helvetica Neue Light"/>
              </a:defRPr>
            </a:lvl3pPr>
            <a:lvl4pPr>
              <a:defRPr sz="1200">
                <a:solidFill>
                  <a:srgbClr val="5F5F5F"/>
                </a:solidFill>
                <a:latin typeface="Helvetica Neue Light"/>
                <a:cs typeface="Helvetica Neue Light"/>
              </a:defRPr>
            </a:lvl4pPr>
            <a:lvl5pPr>
              <a:defRPr sz="1200">
                <a:solidFill>
                  <a:srgbClr val="5F5F5F"/>
                </a:solidFill>
                <a:latin typeface="Helvetica Neue Light"/>
                <a:cs typeface="Helvetica Neue Ligh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2003225"/>
            <a:ext cx="4041775" cy="61798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1A809B"/>
                </a:solidFill>
                <a:latin typeface="Helvetica Neue Light"/>
                <a:cs typeface="Helvetica Neue Ligh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685638"/>
            <a:ext cx="4041775" cy="381677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F5F5F"/>
                </a:solidFill>
                <a:latin typeface="Helvetica Neue Light"/>
                <a:cs typeface="Helvetica Neue Light"/>
              </a:defRPr>
            </a:lvl1pPr>
            <a:lvl2pPr>
              <a:defRPr sz="1500">
                <a:solidFill>
                  <a:srgbClr val="5F5F5F"/>
                </a:solidFill>
                <a:latin typeface="Helvetica Neue Light"/>
                <a:cs typeface="Helvetica Neue Light"/>
              </a:defRPr>
            </a:lvl2pPr>
            <a:lvl3pPr>
              <a:defRPr sz="1350">
                <a:solidFill>
                  <a:srgbClr val="5F5F5F"/>
                </a:solidFill>
                <a:latin typeface="Helvetica Neue Light"/>
                <a:cs typeface="Helvetica Neue Light"/>
              </a:defRPr>
            </a:lvl3pPr>
            <a:lvl4pPr>
              <a:defRPr sz="1200">
                <a:solidFill>
                  <a:srgbClr val="5F5F5F"/>
                </a:solidFill>
                <a:latin typeface="Helvetica Neue Light"/>
                <a:cs typeface="Helvetica Neue Light"/>
              </a:defRPr>
            </a:lvl4pPr>
            <a:lvl5pPr>
              <a:defRPr sz="1200">
                <a:solidFill>
                  <a:srgbClr val="5F5F5F"/>
                </a:solidFill>
                <a:latin typeface="Helvetica Neue Light"/>
                <a:cs typeface="Helvetica Neue Ligh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780109"/>
            <a:ext cx="2133600" cy="38946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defTabSz="457200">
              <a:defRPr/>
            </a:pPr>
            <a:fld id="{7347FB7A-FDA2-5F4B-8966-2FDD47127F70}" type="datetime1">
              <a:rPr lang="en-US"/>
              <a:pPr defTabSz="457200">
                <a:defRPr/>
              </a:pPr>
              <a:t>7/5/17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780109"/>
            <a:ext cx="2895600" cy="389467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defTabSz="457200"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780109"/>
            <a:ext cx="2133600" cy="389467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defTabSz="457200">
              <a:defRPr/>
            </a:pPr>
            <a:fld id="{9E10D9DA-A718-4644-B1E4-DA9B9D5F6277}" type="slidenum">
              <a:rPr lang="en-US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7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BigRibbon_C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" y="6136643"/>
            <a:ext cx="9034463" cy="10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NAAEE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550"/>
            <a:ext cx="2470150" cy="57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Small_Ribbo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418254"/>
            <a:ext cx="5575300" cy="55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689600"/>
            <a:ext cx="5486400" cy="44704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solidFill>
                  <a:srgbClr val="1A809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094654"/>
            <a:ext cx="5486400" cy="3517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145107"/>
            <a:ext cx="5486400" cy="4114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solidFill>
                  <a:srgbClr val="5F5F5F"/>
                </a:solidFill>
                <a:latin typeface="Helvetica Neue Light"/>
                <a:cs typeface="Helvetica Neue Ligh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533400" y="1192109"/>
            <a:ext cx="8153400" cy="902547"/>
          </a:xfrm>
          <a:prstGeom prst="rect">
            <a:avLst/>
          </a:prstGeom>
        </p:spPr>
        <p:txBody>
          <a:bodyPr vert="horz"/>
          <a:lstStyle>
            <a:lvl1pPr algn="ctr">
              <a:buNone/>
              <a:defRPr sz="3300" b="1">
                <a:solidFill>
                  <a:srgbClr val="1A809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780109"/>
            <a:ext cx="2133600" cy="38946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defTabSz="457200">
              <a:defRPr/>
            </a:pPr>
            <a:fld id="{7347FB7A-FDA2-5F4B-8966-2FDD47127F70}" type="datetime1">
              <a:rPr lang="en-US"/>
              <a:pPr defTabSz="457200">
                <a:defRPr/>
              </a:pPr>
              <a:t>7/5/17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780109"/>
            <a:ext cx="2895600" cy="389467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defTabSz="457200"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780109"/>
            <a:ext cx="2133600" cy="389467"/>
          </a:xfrm>
          <a:prstGeom prst="rect">
            <a:avLst/>
          </a:prstGeo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Helvetica Neue Light"/>
                <a:ea typeface="+mn-ea"/>
                <a:cs typeface="Helvetica Neue Light"/>
              </a:defRPr>
            </a:lvl1pPr>
          </a:lstStyle>
          <a:p>
            <a:pPr defTabSz="457200">
              <a:defRPr/>
            </a:pPr>
            <a:fld id="{B9E3DB31-01B8-466B-B464-29E9FE4EF5F7}" type="slidenum">
              <a:rPr lang="en-US"/>
              <a:pPr defTabSz="4572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26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E1FF3-A352-4C3C-B6DA-F50121E99189}" type="datetimeFigureOut">
              <a:rPr lang="en-US" smtClean="0"/>
              <a:pPr>
                <a:defRPr/>
              </a:pPr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77BB8F-05D8-43AF-BA12-3A7F2322E6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06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00695"/>
            <a:ext cx="777240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00496"/>
            <a:ext cx="777240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F6750D-40DB-4B20-BB43-D872EBA15EE7}" type="datetimeFigureOut">
              <a:rPr lang="en-US" smtClean="0"/>
              <a:pPr>
                <a:defRPr/>
              </a:pPr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E8861-566C-41FB-BDA5-29E35C82DF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2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6880"/>
            <a:ext cx="403860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880"/>
            <a:ext cx="403860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B59C9F-8D2A-42C8-864B-46CE7BE1759D}" type="datetimeFigureOut">
              <a:rPr lang="en-US" smtClean="0"/>
              <a:pPr>
                <a:defRPr/>
              </a:pPr>
              <a:t>7/5/17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1F258-2B97-4227-8B25-AF7EA2ED48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3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7455"/>
            <a:ext cx="4040188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19868"/>
            <a:ext cx="4040188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637455"/>
            <a:ext cx="4041775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319868"/>
            <a:ext cx="4041775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EE1B9E-A8CF-402B-980A-E3DDA28E1BA4}" type="datetimeFigureOut">
              <a:rPr lang="en-US" smtClean="0"/>
              <a:pPr>
                <a:defRPr/>
              </a:pPr>
              <a:t>7/5/17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92140-78F8-4A61-8890-706C9B81B7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68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0D398A-824F-4957-A414-FB2D2A94050D}" type="datetimeFigureOut">
              <a:rPr lang="en-US" smtClean="0"/>
              <a:pPr>
                <a:defRPr/>
              </a:pPr>
              <a:t>7/5/17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DD2AA-0CD0-4456-AA97-E98B96A240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38A69-097D-4ADA-8E10-E50E8652F8E2}" type="datetimeFigureOut">
              <a:rPr lang="en-US" smtClean="0"/>
              <a:pPr>
                <a:defRPr/>
              </a:pPr>
              <a:t>7/5/17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F08FA-9150-4D13-B41E-4F19EFBA5A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42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91253"/>
            <a:ext cx="3008313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91255"/>
            <a:ext cx="5111750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530775"/>
            <a:ext cx="3008313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C1F73-2D68-4341-9146-80CC18613909}" type="datetimeFigureOut">
              <a:rPr lang="en-US" smtClean="0"/>
              <a:pPr>
                <a:defRPr/>
              </a:pPr>
              <a:t>7/5/17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7ACB7-47B7-4D35-9771-E6EA084298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4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20641"/>
            <a:ext cx="548640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53627"/>
            <a:ext cx="548640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25162"/>
            <a:ext cx="548640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B0335-D235-4039-9F0E-2A664BFB2A81}" type="datetimeFigureOut">
              <a:rPr lang="en-US" smtClean="0"/>
              <a:pPr>
                <a:defRPr/>
              </a:pPr>
              <a:t>7/5/17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D59866-62E3-4907-89A2-8714E55624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1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2947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6880"/>
            <a:ext cx="822960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780108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BEAE3B-67F9-42A5-A7EF-0A019A78F459}" type="datetimeFigureOut">
              <a:rPr lang="en-US" smtClean="0"/>
              <a:pPr>
                <a:defRPr/>
              </a:pPr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780108"/>
            <a:ext cx="2895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780108"/>
            <a:ext cx="21336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7E532B-52C2-488A-9445-CC83374274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5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675" r:id="rId12"/>
    <p:sldLayoutId id="2147483677" r:id="rId13"/>
    <p:sldLayoutId id="2147483678" r:id="rId14"/>
    <p:sldLayoutId id="2147483680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www.nifi.org/" TargetMode="External"/><Relationship Id="rId5" Type="http://schemas.openxmlformats.org/officeDocument/2006/relationships/hyperlink" Target="https://vimeo.com/nifi/vod_pages" TargetMode="External"/><Relationship Id="rId6" Type="http://schemas.openxmlformats.org/officeDocument/2006/relationships/hyperlink" Target="https://www.nifi.org/en/common-ground-action" TargetMode="External"/><Relationship Id="rId7" Type="http://schemas.openxmlformats.org/officeDocument/2006/relationships/hyperlink" Target="http://www.kettering.org/" TargetMode="External"/><Relationship Id="rId8" Type="http://schemas.openxmlformats.org/officeDocument/2006/relationships/hyperlink" Target="http://www.nifi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077" y="4439141"/>
            <a:ext cx="7620000" cy="18829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5200" b="1" dirty="0" smtClean="0"/>
              <a:t>MODERATING DELIBERATIVE FORUMS:</a:t>
            </a:r>
          </a:p>
          <a:p>
            <a:pPr marL="0" indent="0">
              <a:buNone/>
            </a:pPr>
            <a:r>
              <a:rPr lang="en-US" sz="5200" b="1" dirty="0" smtClean="0">
                <a:solidFill>
                  <a:srgbClr val="0070C0"/>
                </a:solidFill>
              </a:rPr>
              <a:t>AN INTRODUCTION</a:t>
            </a: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88" y="363806"/>
            <a:ext cx="2820105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7" y="363806"/>
            <a:ext cx="514179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1089860"/>
            <a:ext cx="8229600" cy="9025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EA5ECC"/>
              </a:buClr>
              <a:buSzPct val="25000"/>
            </a:pPr>
            <a:r>
              <a:rPr lang="en-US" sz="3200" b="1" i="0" u="none" strike="noStrike" cap="none" baseline="0" dirty="0" smtClean="0">
                <a:solidFill>
                  <a:srgbClr val="0070C0"/>
                </a:solidFill>
                <a:ea typeface="Helvetica Neue Light"/>
                <a:sym typeface="Arial"/>
              </a:rPr>
              <a:t>2. FORUM DESIGN―</a:t>
            </a:r>
            <a:br>
              <a:rPr lang="en-US" sz="3200" b="1" i="0" u="none" strike="noStrike" cap="none" baseline="0" dirty="0" smtClean="0">
                <a:solidFill>
                  <a:srgbClr val="0070C0"/>
                </a:solidFill>
                <a:ea typeface="Helvetica Neue Light"/>
                <a:sym typeface="Arial"/>
              </a:rPr>
            </a:br>
            <a:r>
              <a:rPr lang="en-US" sz="3200" b="1" i="0" u="none" strike="noStrike" cap="none" baseline="0" dirty="0" smtClean="0">
                <a:solidFill>
                  <a:srgbClr val="0070C0"/>
                </a:solidFill>
                <a:ea typeface="Helvetica Neue Light"/>
                <a:sym typeface="Arial"/>
              </a:rPr>
              <a:t>HOW SHOULD I USE THE TIME?</a:t>
            </a:r>
            <a:r>
              <a:rPr lang="en-US" sz="4000" b="1" i="0" u="none" strike="noStrike" cap="none" baseline="0" dirty="0" smtClean="0">
                <a:ea typeface="Helvetica Neue Light"/>
                <a:sym typeface="Arial"/>
              </a:rPr>
              <a:t/>
            </a:r>
            <a:br>
              <a:rPr lang="en-US" sz="4000" b="1" i="0" u="none" strike="noStrike" cap="none" baseline="0" dirty="0" smtClean="0">
                <a:ea typeface="Helvetica Neue Light"/>
                <a:sym typeface="Arial"/>
              </a:rPr>
            </a:br>
            <a:endParaRPr lang="en-US" sz="2400" b="1" i="0" u="none" strike="noStrike" cap="none" baseline="0" dirty="0">
              <a:ea typeface="Helvetica Neue Light"/>
              <a:sym typeface="Arial"/>
            </a:endParaRPr>
          </a:p>
        </p:txBody>
      </p:sp>
      <p:cxnSp>
        <p:nvCxnSpPr>
          <p:cNvPr id="194" name="Shape 194"/>
          <p:cNvCxnSpPr/>
          <p:nvPr/>
        </p:nvCxnSpPr>
        <p:spPr>
          <a:xfrm>
            <a:off x="457205" y="1861392"/>
            <a:ext cx="8485017" cy="0"/>
          </a:xfrm>
          <a:prstGeom prst="straightConnector1">
            <a:avLst/>
          </a:prstGeom>
          <a:gradFill>
            <a:gsLst>
              <a:gs pos="0">
                <a:srgbClr val="CB009E"/>
              </a:gs>
              <a:gs pos="100000">
                <a:srgbClr val="FE99DA"/>
              </a:gs>
            </a:gsLst>
            <a:lin ang="16200000" scaled="0"/>
          </a:gra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Shape 198"/>
          <p:cNvSpPr txBox="1"/>
          <p:nvPr/>
        </p:nvSpPr>
        <p:spPr>
          <a:xfrm>
            <a:off x="359596" y="2120199"/>
            <a:ext cx="8582622" cy="4608690"/>
          </a:xfrm>
          <a:prstGeom prst="rect">
            <a:avLst/>
          </a:prstGeom>
          <a:noFill/>
          <a:ln>
            <a:noFill/>
          </a:ln>
        </p:spPr>
        <p:txBody>
          <a:bodyPr lIns="64750" tIns="64750" rIns="64750" bIns="64750" anchor="t" anchorCtr="0">
            <a:noAutofit/>
          </a:bodyPr>
          <a:lstStyle/>
          <a:p>
            <a:pPr>
              <a:buSzPct val="25000"/>
            </a:pPr>
            <a:r>
              <a:rPr lang="en-US" sz="1700" b="1" kern="0" dirty="0" smtClean="0">
                <a:solidFill>
                  <a:srgbClr val="0070C0"/>
                </a:solidFill>
                <a:latin typeface="Helvetica Neue Light"/>
                <a:ea typeface="Helvetica Neue"/>
                <a:cs typeface="Helvetica Neue Light"/>
                <a:sym typeface="Calibri"/>
                <a:rtl val="0"/>
              </a:rPr>
              <a:t>INTRODUCTION &amp; GROUNDRULES:</a:t>
            </a:r>
          </a:p>
          <a:p>
            <a:pPr>
              <a:buSzPct val="25000"/>
            </a:pPr>
            <a:r>
              <a:rPr lang="en-US" sz="1600" kern="0" dirty="0" smtClean="0">
                <a:ea typeface="Helvetica Neue"/>
                <a:cs typeface="Helvetica Neue Light"/>
                <a:sym typeface="Calibri"/>
                <a:rtl val="0"/>
              </a:rPr>
              <a:t>Identify yourself. Explain what deliberation is and why it matters</a:t>
            </a:r>
          </a:p>
          <a:p>
            <a:pPr>
              <a:buSzPct val="25000"/>
            </a:pPr>
            <a:r>
              <a:rPr lang="en-US" sz="1600" kern="0" dirty="0" smtClean="0">
                <a:ea typeface="Helvetica Neue"/>
                <a:cs typeface="Helvetica Neue Light"/>
                <a:sym typeface="Calibri"/>
                <a:rtl val="0"/>
              </a:rPr>
              <a:t>Introduce ground </a:t>
            </a:r>
            <a:r>
              <a:rPr lang="en-US" sz="1600" kern="0" dirty="0">
                <a:ea typeface="Helvetica Neue"/>
                <a:cs typeface="Helvetica Neue Light"/>
                <a:sym typeface="Calibri"/>
                <a:rtl val="0"/>
              </a:rPr>
              <a:t>rules.</a:t>
            </a:r>
            <a:r>
              <a:rPr lang="en-US" sz="1600" kern="0" dirty="0">
                <a:ea typeface="Helvetica Neue"/>
                <a:cs typeface="Helvetica Neue"/>
                <a:sym typeface="Calibri"/>
                <a:rtl val="0"/>
              </a:rPr>
              <a:t> </a:t>
            </a:r>
            <a:r>
              <a:rPr lang="en-US" sz="1600" kern="0" dirty="0" smtClean="0">
                <a:ea typeface="Helvetica Neue"/>
                <a:cs typeface="Helvetica Neue"/>
                <a:sym typeface="Calibri"/>
                <a:rtl val="0"/>
              </a:rPr>
              <a:t>Introduce the issue . Moderators often</a:t>
            </a:r>
          </a:p>
          <a:p>
            <a:pPr>
              <a:buSzPct val="25000"/>
            </a:pPr>
            <a:r>
              <a:rPr lang="en-US" sz="1600" kern="0" dirty="0" smtClean="0">
                <a:ea typeface="Helvetica Neue"/>
                <a:cs typeface="Helvetica Neue"/>
                <a:sym typeface="Calibri"/>
                <a:rtl val="0"/>
              </a:rPr>
              <a:t>use NIF starter videos to do this 	</a:t>
            </a:r>
            <a:r>
              <a:rPr lang="en-US" sz="1700" kern="0" dirty="0" smtClean="0">
                <a:solidFill>
                  <a:srgbClr val="B61894"/>
                </a:solidFill>
                <a:ea typeface="Helvetica Neue"/>
                <a:cs typeface="Helvetica Neue"/>
                <a:sym typeface="Calibri"/>
                <a:rtl val="0"/>
              </a:rPr>
              <a:t>					</a:t>
            </a:r>
            <a:r>
              <a:rPr lang="en-US" sz="1700" b="1" kern="0" dirty="0" smtClean="0">
                <a:solidFill>
                  <a:schemeClr val="accent3">
                    <a:lumMod val="75000"/>
                  </a:schemeClr>
                </a:solidFill>
                <a:ea typeface="Helvetica Neue"/>
                <a:cs typeface="Helvetica Neue"/>
                <a:sym typeface="Calibri"/>
                <a:rtl val="0"/>
              </a:rPr>
              <a:t>10 min</a:t>
            </a:r>
          </a:p>
          <a:p>
            <a:pPr>
              <a:spcAft>
                <a:spcPts val="1000"/>
              </a:spcAft>
              <a:buSzPct val="25000"/>
            </a:pPr>
            <a:endParaRPr lang="en-US" sz="1700" b="1" kern="0" dirty="0" smtClean="0">
              <a:solidFill>
                <a:srgbClr val="0070C0"/>
              </a:solidFill>
              <a:latin typeface="Helvetica Neue Light"/>
              <a:ea typeface="Helvetica Neue"/>
              <a:cs typeface="Helvetica Neue Light"/>
              <a:sym typeface="Calibri"/>
              <a:rtl val="0"/>
            </a:endParaRPr>
          </a:p>
          <a:p>
            <a:pPr>
              <a:buSzPct val="25000"/>
            </a:pPr>
            <a:r>
              <a:rPr lang="en-US" sz="1700" b="1" kern="0" dirty="0" smtClean="0">
                <a:solidFill>
                  <a:srgbClr val="0070C0"/>
                </a:solidFill>
                <a:latin typeface="Helvetica Neue Light"/>
                <a:ea typeface="Helvetica Neue"/>
                <a:cs typeface="Helvetica Neue Light"/>
                <a:sym typeface="Calibri"/>
                <a:rtl val="0"/>
              </a:rPr>
              <a:t>PERSONAL </a:t>
            </a:r>
            <a:r>
              <a:rPr lang="en-US" sz="1700" b="1" kern="0" dirty="0">
                <a:solidFill>
                  <a:srgbClr val="0070C0"/>
                </a:solidFill>
                <a:latin typeface="Helvetica Neue Light"/>
                <a:ea typeface="Helvetica Neue"/>
                <a:cs typeface="Helvetica Neue Light"/>
                <a:sym typeface="Calibri"/>
                <a:rtl val="0"/>
              </a:rPr>
              <a:t>STAKE: </a:t>
            </a:r>
            <a:r>
              <a:rPr lang="en-US" sz="1700" b="1" kern="0" dirty="0">
                <a:latin typeface="Helvetica Neue Light"/>
                <a:ea typeface="Helvetica Neue"/>
                <a:cs typeface="Helvetica Neue Light"/>
                <a:sym typeface="Calibri"/>
                <a:rtl val="0"/>
              </a:rPr>
              <a:t> </a:t>
            </a:r>
            <a:r>
              <a:rPr lang="en-US" sz="1600" kern="0" dirty="0" smtClean="0">
                <a:ea typeface="Helvetica Neue"/>
                <a:cs typeface="Helvetica Neue Light"/>
                <a:sym typeface="Calibri"/>
                <a:rtl val="0"/>
              </a:rPr>
              <a:t>Time for people to share their personal</a:t>
            </a:r>
          </a:p>
          <a:p>
            <a:pPr>
              <a:buSzPct val="25000"/>
            </a:pPr>
            <a:r>
              <a:rPr lang="en-US" sz="1600" kern="0" dirty="0" smtClean="0">
                <a:ea typeface="Helvetica Neue"/>
                <a:cs typeface="Helvetica Neue Light"/>
                <a:sym typeface="Calibri"/>
                <a:rtl val="0"/>
              </a:rPr>
              <a:t> experiences with the issue and listen to the experiences of others</a:t>
            </a:r>
            <a:r>
              <a:rPr lang="en-US" sz="1700" kern="0" dirty="0" smtClean="0">
                <a:latin typeface="Helvetica Neue Light"/>
                <a:ea typeface="Helvetica Neue"/>
                <a:cs typeface="Helvetica Neue Light"/>
                <a:sym typeface="Calibri"/>
                <a:rtl val="0"/>
              </a:rPr>
              <a:t>			</a:t>
            </a:r>
            <a:r>
              <a:rPr lang="en-US" sz="1700" b="1" kern="0" dirty="0" smtClean="0">
                <a:solidFill>
                  <a:srgbClr val="0070C0"/>
                </a:solidFill>
                <a:ea typeface="Helvetica Neue"/>
                <a:cs typeface="Helvetica Neue"/>
                <a:sym typeface="Calibri"/>
                <a:rtl val="0"/>
              </a:rPr>
              <a:t>15 min</a:t>
            </a:r>
          </a:p>
          <a:p>
            <a:pPr>
              <a:spcAft>
                <a:spcPts val="1000"/>
              </a:spcAft>
              <a:buSzPct val="25000"/>
            </a:pPr>
            <a:endParaRPr lang="en-US" sz="1700" b="1" kern="0" dirty="0" smtClean="0">
              <a:solidFill>
                <a:srgbClr val="0070C0"/>
              </a:solidFill>
              <a:latin typeface="Helvetica Neue Light"/>
              <a:ea typeface="Helvetica Neue"/>
              <a:cs typeface="Helvetica Neue Light"/>
              <a:sym typeface="Calibri"/>
              <a:rtl val="0"/>
            </a:endParaRPr>
          </a:p>
          <a:p>
            <a:pPr>
              <a:buSzPct val="25000"/>
            </a:pPr>
            <a:r>
              <a:rPr lang="en-US" sz="1700" b="1" kern="0" dirty="0" smtClean="0">
                <a:solidFill>
                  <a:srgbClr val="0070C0"/>
                </a:solidFill>
                <a:latin typeface="Helvetica Neue Light"/>
                <a:ea typeface="Helvetica Neue"/>
                <a:cs typeface="Helvetica Neue Light"/>
                <a:sym typeface="Calibri"/>
                <a:rtl val="0"/>
              </a:rPr>
              <a:t>WEIGH THE </a:t>
            </a:r>
            <a:r>
              <a:rPr lang="en-US" sz="1700" b="1" kern="0" dirty="0">
                <a:solidFill>
                  <a:srgbClr val="0070C0"/>
                </a:solidFill>
                <a:latin typeface="Helvetica Neue Light"/>
                <a:ea typeface="Helvetica Neue"/>
                <a:cs typeface="Helvetica Neue Light"/>
                <a:sym typeface="Calibri"/>
                <a:rtl val="0"/>
              </a:rPr>
              <a:t>OPTIONS</a:t>
            </a:r>
            <a:r>
              <a:rPr lang="en-US" sz="1700" b="1" kern="0" dirty="0">
                <a:solidFill>
                  <a:srgbClr val="953735"/>
                </a:solidFill>
                <a:latin typeface="Helvetica Neue Light"/>
                <a:ea typeface="Helvetica Neue"/>
                <a:cs typeface="Helvetica Neue Light"/>
                <a:sym typeface="Calibri"/>
                <a:rtl val="0"/>
              </a:rPr>
              <a:t>: </a:t>
            </a:r>
            <a:r>
              <a:rPr lang="en-US" sz="1600" kern="0" dirty="0" smtClean="0">
                <a:ea typeface="Helvetica Neue"/>
                <a:cs typeface="Helvetica Neue Light"/>
                <a:sym typeface="Calibri"/>
                <a:rtl val="0"/>
              </a:rPr>
              <a:t>Time for people to w</a:t>
            </a:r>
            <a:r>
              <a:rPr lang="en-US" sz="1600" kern="0" dirty="0" smtClean="0">
                <a:solidFill>
                  <a:srgbClr val="000000"/>
                </a:solidFill>
                <a:ea typeface="Helvetica Neue"/>
                <a:cs typeface="Helvetica Neue Light"/>
                <a:sym typeface="Calibri"/>
                <a:rtl val="0"/>
              </a:rPr>
              <a:t>eigh benefits</a:t>
            </a:r>
          </a:p>
          <a:p>
            <a:pPr>
              <a:buSzPct val="25000"/>
            </a:pPr>
            <a:r>
              <a:rPr lang="en-US" sz="1600" kern="0" dirty="0" smtClean="0">
                <a:solidFill>
                  <a:srgbClr val="000000"/>
                </a:solidFill>
                <a:ea typeface="Helvetica Neue"/>
                <a:cs typeface="Helvetica Neue Light"/>
                <a:sym typeface="Calibri"/>
                <a:rtl val="0"/>
              </a:rPr>
              <a:t>and trade-offs of each option</a:t>
            </a:r>
            <a:r>
              <a:rPr lang="en-US" sz="1600" kern="0" dirty="0" smtClean="0">
                <a:solidFill>
                  <a:srgbClr val="953735"/>
                </a:solidFill>
                <a:ea typeface="Helvetica Neue"/>
                <a:cs typeface="Helvetica Neue Light"/>
                <a:sym typeface="Calibri"/>
                <a:rtl val="0"/>
              </a:rPr>
              <a:t>.</a:t>
            </a:r>
            <a:r>
              <a:rPr lang="en-US" sz="1600" kern="0" dirty="0" smtClean="0">
                <a:solidFill>
                  <a:srgbClr val="953735"/>
                </a:solidFill>
                <a:ea typeface="Helvetica Neue"/>
                <a:cs typeface="Helvetica Neue"/>
                <a:sym typeface="Calibri"/>
                <a:rtl val="0"/>
              </a:rPr>
              <a:t> </a:t>
            </a:r>
            <a:r>
              <a:rPr lang="en-US" sz="1600" b="1" kern="0" dirty="0" smtClean="0">
                <a:solidFill>
                  <a:srgbClr val="77933C"/>
                </a:solidFill>
                <a:ea typeface="Helvetica Neue"/>
                <a:cs typeface="Helvetica Neue"/>
                <a:sym typeface="Calibri"/>
                <a:rtl val="0"/>
              </a:rPr>
              <a:t>(20 min. each)	</a:t>
            </a:r>
            <a:r>
              <a:rPr lang="en-US" sz="1700" b="1" kern="0" dirty="0" smtClean="0">
                <a:solidFill>
                  <a:srgbClr val="77933C"/>
                </a:solidFill>
                <a:ea typeface="Helvetica Neue"/>
                <a:cs typeface="Helvetica Neue"/>
                <a:sym typeface="Calibri"/>
                <a:rtl val="0"/>
              </a:rPr>
              <a:t>			</a:t>
            </a:r>
            <a:r>
              <a:rPr lang="en-US" sz="1700" b="1" kern="0" dirty="0" smtClean="0">
                <a:solidFill>
                  <a:srgbClr val="0070C0"/>
                </a:solidFill>
                <a:ea typeface="Helvetica Neue"/>
                <a:cs typeface="Helvetica Neue"/>
                <a:sym typeface="Calibri"/>
                <a:rtl val="0"/>
              </a:rPr>
              <a:t>1 hour</a:t>
            </a:r>
          </a:p>
          <a:p>
            <a:pPr>
              <a:buSzPct val="25000"/>
            </a:pPr>
            <a:endParaRPr lang="en-US" sz="1700" b="1" kern="0" dirty="0" smtClean="0">
              <a:solidFill>
                <a:srgbClr val="0070C0"/>
              </a:solidFill>
              <a:latin typeface="Helvetica Neue Light"/>
              <a:ea typeface="Helvetica Neue"/>
              <a:cs typeface="Helvetica Neue Light"/>
              <a:sym typeface="Calibri"/>
              <a:rtl val="0"/>
            </a:endParaRPr>
          </a:p>
          <a:p>
            <a:pPr>
              <a:buSzPct val="25000"/>
            </a:pPr>
            <a:r>
              <a:rPr lang="en-US" sz="1700" b="1" kern="0" dirty="0" smtClean="0">
                <a:solidFill>
                  <a:srgbClr val="0070C0"/>
                </a:solidFill>
                <a:latin typeface="Helvetica Neue Light"/>
                <a:ea typeface="Helvetica Neue"/>
                <a:cs typeface="Helvetica Neue Light"/>
                <a:sym typeface="Calibri"/>
                <a:rtl val="0"/>
              </a:rPr>
              <a:t>REFLECTIONS: </a:t>
            </a:r>
            <a:r>
              <a:rPr lang="en-US" sz="1600" kern="0" dirty="0" smtClean="0">
                <a:solidFill>
                  <a:srgbClr val="000000"/>
                </a:solidFill>
                <a:ea typeface="Helvetica Neue"/>
                <a:cs typeface="Helvetica Neue Light"/>
                <a:sym typeface="Calibri"/>
                <a:rtl val="0"/>
              </a:rPr>
              <a:t>Identify </a:t>
            </a:r>
            <a:r>
              <a:rPr lang="en-US" sz="1600" kern="0" dirty="0">
                <a:solidFill>
                  <a:srgbClr val="000000"/>
                </a:solidFill>
                <a:ea typeface="Helvetica Neue"/>
                <a:cs typeface="Helvetica Neue Light"/>
                <a:sym typeface="Calibri"/>
                <a:rtl val="0"/>
              </a:rPr>
              <a:t>areas of agreement, </a:t>
            </a:r>
            <a:r>
              <a:rPr lang="en-US" sz="1600" kern="0" dirty="0" smtClean="0">
                <a:solidFill>
                  <a:srgbClr val="000000"/>
                </a:solidFill>
                <a:ea typeface="Helvetica Neue"/>
                <a:cs typeface="Helvetica Neue Light"/>
                <a:sym typeface="Calibri"/>
                <a:rtl val="0"/>
              </a:rPr>
              <a:t>second thoughts,</a:t>
            </a:r>
          </a:p>
          <a:p>
            <a:pPr>
              <a:buSzPct val="25000"/>
            </a:pPr>
            <a:r>
              <a:rPr lang="en-US" sz="1600" kern="0" dirty="0" smtClean="0">
                <a:solidFill>
                  <a:srgbClr val="000000"/>
                </a:solidFill>
                <a:ea typeface="Helvetica Neue"/>
                <a:cs typeface="Helvetica Neue Light"/>
                <a:sym typeface="Calibri"/>
                <a:rtl val="0"/>
              </a:rPr>
              <a:t>acceptable trade-offs, areas </a:t>
            </a:r>
            <a:r>
              <a:rPr lang="en-US" sz="1600" kern="0" dirty="0">
                <a:solidFill>
                  <a:srgbClr val="000000"/>
                </a:solidFill>
                <a:ea typeface="Helvetica Neue"/>
                <a:cs typeface="Helvetica Neue Light"/>
                <a:sym typeface="Calibri"/>
                <a:rtl val="0"/>
              </a:rPr>
              <a:t>of tension, </a:t>
            </a:r>
            <a:r>
              <a:rPr lang="en-US" sz="1600" kern="0" dirty="0" smtClean="0">
                <a:solidFill>
                  <a:srgbClr val="000000"/>
                </a:solidFill>
                <a:ea typeface="Helvetica Neue"/>
                <a:cs typeface="Helvetica Neue Light"/>
                <a:sym typeface="Calibri"/>
                <a:rtl val="0"/>
              </a:rPr>
              <a:t>questions. Include time</a:t>
            </a:r>
          </a:p>
          <a:p>
            <a:pPr>
              <a:buSzPct val="25000"/>
            </a:pPr>
            <a:r>
              <a:rPr lang="en-US" sz="1600" kern="0" dirty="0" smtClean="0">
                <a:solidFill>
                  <a:srgbClr val="000000"/>
                </a:solidFill>
                <a:ea typeface="Helvetica Neue"/>
                <a:cs typeface="Helvetica Neue Light"/>
                <a:sym typeface="Calibri"/>
                <a:rtl val="0"/>
              </a:rPr>
              <a:t>for participants to complete </a:t>
            </a:r>
            <a:r>
              <a:rPr lang="en-US" sz="1600" b="1" kern="0" dirty="0" smtClean="0">
                <a:solidFill>
                  <a:srgbClr val="0070C0"/>
                </a:solidFill>
                <a:ea typeface="Helvetica Neue"/>
                <a:cs typeface="Helvetica Neue Light"/>
                <a:sym typeface="Calibri"/>
                <a:rtl val="0"/>
              </a:rPr>
              <a:t>QUESTIONNAIRES</a:t>
            </a:r>
            <a:r>
              <a:rPr lang="en-US" sz="1600" b="1" kern="0" dirty="0" smtClean="0">
                <a:solidFill>
                  <a:srgbClr val="953735"/>
                </a:solidFill>
                <a:ea typeface="Helvetica Neue"/>
                <a:cs typeface="Helvetica Neue Light"/>
                <a:sym typeface="Calibri"/>
                <a:rtl val="0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ea typeface="Helvetica Neue"/>
                <a:cs typeface="Helvetica Neue Light"/>
                <a:sym typeface="Calibri"/>
                <a:rtl val="0"/>
              </a:rPr>
              <a:t>which help NIFI</a:t>
            </a:r>
          </a:p>
          <a:p>
            <a:pPr>
              <a:buSzPct val="25000"/>
            </a:pPr>
            <a:r>
              <a:rPr lang="en-US" sz="1600" kern="0" dirty="0" smtClean="0">
                <a:solidFill>
                  <a:srgbClr val="000000"/>
                </a:solidFill>
                <a:ea typeface="Helvetica Neue"/>
                <a:cs typeface="Helvetica Neue Light"/>
                <a:sym typeface="Calibri"/>
                <a:rtl val="0"/>
              </a:rPr>
              <a:t>report on forums. For many, completing the questionnaire is a last </a:t>
            </a:r>
          </a:p>
          <a:p>
            <a:pPr>
              <a:buSzPct val="25000"/>
            </a:pPr>
            <a:r>
              <a:rPr lang="en-US" sz="1600" kern="0" dirty="0" smtClean="0">
                <a:solidFill>
                  <a:srgbClr val="000000"/>
                </a:solidFill>
                <a:ea typeface="Helvetica Neue"/>
                <a:cs typeface="Helvetica Neue Light"/>
                <a:sym typeface="Calibri"/>
                <a:rtl val="0"/>
              </a:rPr>
              <a:t>chance to deliberate.</a:t>
            </a:r>
            <a:r>
              <a:rPr lang="en-US" sz="1600" kern="0" dirty="0" smtClean="0">
                <a:solidFill>
                  <a:srgbClr val="000000"/>
                </a:solidFill>
                <a:latin typeface="Helvetica Neue Light"/>
                <a:ea typeface="Helvetica Neue"/>
                <a:cs typeface="Helvetica Neue Light"/>
                <a:sym typeface="Calibri"/>
                <a:rtl val="0"/>
              </a:rPr>
              <a:t>							</a:t>
            </a:r>
            <a:r>
              <a:rPr lang="en-US" sz="1600" b="1" kern="0" dirty="0" smtClean="0">
                <a:solidFill>
                  <a:srgbClr val="0070C0"/>
                </a:solidFill>
                <a:latin typeface="Helvetica Neue Light"/>
                <a:ea typeface="Helvetica Neue"/>
                <a:cs typeface="Helvetica Neue Light"/>
                <a:sym typeface="Calibri"/>
                <a:rtl val="0"/>
              </a:rPr>
              <a:t>25 min</a:t>
            </a:r>
            <a:r>
              <a:rPr lang="en-US" sz="1600" kern="0" dirty="0" smtClean="0">
                <a:solidFill>
                  <a:srgbClr val="000000"/>
                </a:solidFill>
                <a:latin typeface="Helvetica Neue Light"/>
                <a:ea typeface="Helvetica Neue"/>
                <a:cs typeface="Helvetica Neue Light"/>
                <a:sym typeface="Calibri"/>
                <a:rtl val="0"/>
              </a:rPr>
              <a:t>	</a:t>
            </a:r>
            <a:r>
              <a:rPr lang="en-US" sz="1700" kern="0" dirty="0" smtClean="0">
                <a:solidFill>
                  <a:srgbClr val="000000"/>
                </a:solidFill>
                <a:latin typeface="Helvetica Neue Light"/>
                <a:ea typeface="Helvetica Neue"/>
                <a:cs typeface="Helvetica Neue Light"/>
                <a:sym typeface="Calibri"/>
                <a:rtl val="0"/>
              </a:rPr>
              <a:t>									</a:t>
            </a:r>
            <a:endParaRPr lang="en-US" sz="1700" b="1" kern="0" dirty="0">
              <a:solidFill>
                <a:schemeClr val="accent3">
                  <a:lumMod val="75000"/>
                </a:schemeClr>
              </a:solidFill>
              <a:ea typeface="Helvetica Neue"/>
              <a:cs typeface="Helvetica Neue"/>
              <a:sym typeface="Calibri"/>
              <a:rtl val="0"/>
            </a:endParaRPr>
          </a:p>
          <a:p>
            <a:pPr algn="ctr">
              <a:spcAft>
                <a:spcPts val="1000"/>
              </a:spcAft>
              <a:buSzPct val="25000"/>
            </a:pPr>
            <a:r>
              <a:rPr lang="en-US" sz="2400" b="1" kern="0" dirty="0" smtClean="0">
                <a:solidFill>
                  <a:schemeClr val="accent3">
                    <a:lumMod val="75000"/>
                  </a:schemeClr>
                </a:solidFill>
                <a:ea typeface="Helvetica Neue"/>
                <a:cs typeface="Helvetica Neue"/>
                <a:sym typeface="Calibri"/>
                <a:rtl val="0"/>
              </a:rPr>
              <a:t>Most forums take 1 ½ to 2 hours</a:t>
            </a:r>
            <a:endParaRPr lang="en-US" sz="2400" b="1" kern="0" dirty="0">
              <a:solidFill>
                <a:schemeClr val="accent3">
                  <a:lumMod val="75000"/>
                </a:schemeClr>
              </a:solidFill>
              <a:ea typeface="Helvetica Neue"/>
              <a:cs typeface="Helvetica Neue"/>
              <a:sym typeface="Calibri"/>
              <a:rtl val="0"/>
            </a:endParaRPr>
          </a:p>
          <a:p>
            <a:pPr>
              <a:spcAft>
                <a:spcPts val="1000"/>
              </a:spcAft>
              <a:buSzPct val="25000"/>
            </a:pPr>
            <a:endParaRPr lang="en-US" sz="1700" b="1" kern="0" dirty="0">
              <a:solidFill>
                <a:srgbClr val="77933C"/>
              </a:solidFill>
              <a:ea typeface="Helvetica Neue"/>
              <a:cs typeface="Helvetica Neue"/>
              <a:sym typeface="Calibri"/>
              <a:rtl val="0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SzPct val="25000"/>
            </a:pPr>
            <a:endParaRPr lang="en-US" sz="1700" b="1" kern="0" dirty="0">
              <a:solidFill>
                <a:srgbClr val="77933C"/>
              </a:solidFill>
              <a:ea typeface="Helvetica Neue"/>
              <a:cs typeface="Helvetica Neue"/>
              <a:sym typeface="Calibri"/>
              <a:rtl val="0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SzPct val="25000"/>
            </a:pPr>
            <a:endParaRPr lang="en-US" sz="1700" b="1" kern="0" dirty="0">
              <a:solidFill>
                <a:srgbClr val="77933C"/>
              </a:solidFill>
              <a:ea typeface="Helvetica Neue"/>
              <a:cs typeface="Helvetica Neue"/>
              <a:sym typeface="Calibri"/>
              <a:rtl val="0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SzPct val="25000"/>
            </a:pPr>
            <a:endParaRPr lang="en-US" sz="1700" b="1" kern="0" dirty="0">
              <a:solidFill>
                <a:srgbClr val="77933C"/>
              </a:solidFill>
              <a:ea typeface="Helvetica Neue"/>
              <a:cs typeface="Helvetica Neue"/>
              <a:sym typeface="Calibri"/>
              <a:rtl val="0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SzPct val="25000"/>
            </a:pPr>
            <a:endParaRPr lang="en-US" sz="1700" b="1" kern="0" dirty="0">
              <a:solidFill>
                <a:srgbClr val="77933C"/>
              </a:solidFill>
              <a:ea typeface="Helvetica Neue"/>
              <a:cs typeface="Helvetica Neue"/>
              <a:sym typeface="Calibri"/>
              <a:rtl val="0"/>
            </a:endParaRPr>
          </a:p>
          <a:p>
            <a:pPr>
              <a:lnSpc>
                <a:spcPct val="90000"/>
              </a:lnSpc>
              <a:spcAft>
                <a:spcPts val="1000"/>
              </a:spcAft>
              <a:buSzPct val="25000"/>
            </a:pPr>
            <a:endParaRPr lang="en-US" sz="1700" b="1" kern="0" dirty="0">
              <a:solidFill>
                <a:schemeClr val="accent3">
                  <a:lumMod val="75000"/>
                </a:schemeClr>
              </a:solidFill>
              <a:ea typeface="Helvetica Neue"/>
              <a:cs typeface="Helvetica Neue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0672705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212947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1848835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3. THE MODERATOR’S ROLE―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SEVEN RESPONSIBILITIES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" name="Shape 243"/>
          <p:cNvSpPr txBox="1"/>
          <p:nvPr/>
        </p:nvSpPr>
        <p:spPr>
          <a:xfrm>
            <a:off x="441789" y="2167434"/>
            <a:ext cx="7623424" cy="3933297"/>
          </a:xfrm>
          <a:prstGeom prst="rect">
            <a:avLst/>
          </a:prstGeom>
          <a:noFill/>
          <a:ln>
            <a:noFill/>
          </a:ln>
        </p:spPr>
        <p:txBody>
          <a:bodyPr lIns="95250" tIns="95250" rIns="95250" bIns="95250" anchor="ctr" anchorCtr="0"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875"/>
              </a:spcAft>
              <a:buSzPct val="100000"/>
              <a:buFont typeface="+mj-lt"/>
              <a:buAutoNum type="arabicPeriod"/>
            </a:pPr>
            <a:r>
              <a:rPr lang="en-US" sz="2000" dirty="0"/>
              <a:t>Explain </a:t>
            </a:r>
            <a:r>
              <a:rPr lang="en-US" sz="2000" dirty="0" smtClean="0"/>
              <a:t>the </a:t>
            </a:r>
            <a:r>
              <a:rPr lang="en-US" sz="2000" dirty="0"/>
              <a:t>purpose of </a:t>
            </a:r>
            <a:r>
              <a:rPr lang="en-US" sz="2000" dirty="0" smtClean="0"/>
              <a:t>deliberative </a:t>
            </a:r>
            <a:r>
              <a:rPr lang="en-US" sz="2000" dirty="0" smtClean="0"/>
              <a:t>forums </a:t>
            </a:r>
            <a:r>
              <a:rPr lang="en-US" sz="2000" dirty="0" smtClean="0"/>
              <a:t>and set ground rules. Emphasize listening and reconsidering initial views</a:t>
            </a:r>
            <a:endParaRPr lang="en-US" sz="2000" dirty="0"/>
          </a:p>
          <a:p>
            <a:pPr marL="457200" indent="-457200">
              <a:lnSpc>
                <a:spcPct val="90000"/>
              </a:lnSpc>
              <a:spcAft>
                <a:spcPts val="875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ea typeface="Helvetica Neue"/>
                <a:cs typeface="Helvetica Neue Light"/>
                <a:sym typeface="Calibri"/>
              </a:rPr>
              <a:t>Encourage participants to talk about their personal stake—why this issue matters to them, their personal experiences with it</a:t>
            </a:r>
          </a:p>
          <a:p>
            <a:pPr marL="457200" indent="-457200">
              <a:lnSpc>
                <a:spcPct val="90000"/>
              </a:lnSpc>
              <a:spcAft>
                <a:spcPts val="875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ea typeface="Helvetica Neue"/>
                <a:cs typeface="Helvetica Neue Light"/>
                <a:sym typeface="Calibri"/>
              </a:rPr>
              <a:t>Insure </a:t>
            </a:r>
            <a:r>
              <a:rPr lang="en-US" sz="2000" dirty="0">
                <a:ea typeface="Helvetica Neue"/>
                <a:cs typeface="Helvetica Neue Light"/>
                <a:sym typeface="Calibri"/>
              </a:rPr>
              <a:t>all options are considered seriously</a:t>
            </a:r>
            <a:r>
              <a:rPr lang="en-US" sz="2000" dirty="0" smtClean="0">
                <a:ea typeface="Helvetica Neue"/>
                <a:cs typeface="Helvetica Neue Light"/>
                <a:sym typeface="Calibri"/>
              </a:rPr>
              <a:t>.</a:t>
            </a:r>
            <a:endParaRPr lang="en-US" sz="2000" dirty="0">
              <a:ea typeface="Helvetica Neue"/>
              <a:cs typeface="Helvetica Neue Light"/>
              <a:sym typeface="Calibri"/>
            </a:endParaRPr>
          </a:p>
          <a:p>
            <a:pPr marL="457200" indent="-457200">
              <a:lnSpc>
                <a:spcPct val="90000"/>
              </a:lnSpc>
              <a:spcAft>
                <a:spcPts val="875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ea typeface="Helvetica Neue"/>
                <a:cs typeface="Helvetica Neue Light"/>
                <a:sym typeface="Calibri"/>
              </a:rPr>
              <a:t>If necessary, refer participants back to the issue guide to talk about tradeoffs that aren’t being considered</a:t>
            </a:r>
          </a:p>
          <a:p>
            <a:pPr marL="457200" indent="-457200">
              <a:lnSpc>
                <a:spcPct val="90000"/>
              </a:lnSpc>
              <a:spcAft>
                <a:spcPts val="875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ea typeface="Helvetica Neue"/>
                <a:cs typeface="Helvetica Neue Light"/>
                <a:sym typeface="Calibri"/>
              </a:rPr>
              <a:t>Keep track of time: All segments of the forum design are important</a:t>
            </a:r>
          </a:p>
          <a:p>
            <a:pPr marL="457200" indent="-457200">
              <a:lnSpc>
                <a:spcPct val="90000"/>
              </a:lnSpc>
              <a:spcAft>
                <a:spcPts val="875"/>
              </a:spcAft>
              <a:buSzPct val="100000"/>
              <a:buFont typeface="+mj-lt"/>
              <a:buAutoNum type="arabicPeriod"/>
            </a:pPr>
            <a:r>
              <a:rPr lang="en-US" sz="2000" dirty="0">
                <a:ea typeface="Helvetica Neue"/>
                <a:cs typeface="Helvetica Neue Light"/>
                <a:sym typeface="Calibri"/>
              </a:rPr>
              <a:t>Stay </a:t>
            </a:r>
            <a:r>
              <a:rPr lang="en-US" sz="2000" dirty="0" smtClean="0">
                <a:ea typeface="Helvetica Neue"/>
                <a:cs typeface="Helvetica Neue Light"/>
                <a:sym typeface="Calibri"/>
              </a:rPr>
              <a:t>neutral. Avoid </a:t>
            </a:r>
            <a:r>
              <a:rPr lang="en-US" sz="2000" dirty="0">
                <a:ea typeface="Helvetica Neue"/>
                <a:cs typeface="Helvetica Neue Light"/>
                <a:sym typeface="Calibri"/>
              </a:rPr>
              <a:t>being an expert. </a:t>
            </a:r>
          </a:p>
          <a:p>
            <a:pPr marL="457200" indent="-457200">
              <a:lnSpc>
                <a:spcPct val="90000"/>
              </a:lnSpc>
              <a:spcAft>
                <a:spcPts val="875"/>
              </a:spcAft>
              <a:buSzPct val="100000"/>
              <a:buFont typeface="+mj-lt"/>
              <a:buAutoNum type="arabicPeriod"/>
            </a:pPr>
            <a:r>
              <a:rPr lang="en-US" sz="2000" u="none" strike="noStrike" cap="none" baseline="0" dirty="0" smtClean="0">
                <a:ea typeface="Helvetica Neue"/>
                <a:cs typeface="Helvetica Neue Light"/>
                <a:sym typeface="Calibri"/>
              </a:rPr>
              <a:t>Make sure participants</a:t>
            </a:r>
            <a:r>
              <a:rPr lang="en-US" sz="2000" u="none" strike="noStrike" cap="none" dirty="0" smtClean="0">
                <a:ea typeface="Helvetica Neue"/>
                <a:cs typeface="Helvetica Neue Light"/>
                <a:sym typeface="Calibri"/>
              </a:rPr>
              <a:t> reflect on what they’ve heard</a:t>
            </a:r>
          </a:p>
          <a:p>
            <a:pPr marL="914400" lvl="1" indent="-457200">
              <a:lnSpc>
                <a:spcPct val="90000"/>
              </a:lnSpc>
              <a:spcAft>
                <a:spcPts val="875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2000" u="none" strike="noStrike" cap="none" dirty="0" smtClean="0">
                <a:ea typeface="Helvetica Neue"/>
                <a:cs typeface="Helvetica Neue Light"/>
                <a:sym typeface="Calibri"/>
              </a:rPr>
              <a:t>Identifying points of tension and uncertainly is just as important as identifying area of agreement</a:t>
            </a:r>
            <a:endParaRPr lang="en-US" sz="2000" u="none" strike="noStrike" cap="none" baseline="0" dirty="0">
              <a:ea typeface="Helvetica Neue"/>
              <a:cs typeface="Helvetica Neue Light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0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4. THE RESPONSIBILITIES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OF THE PARTICIPANTS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Understand the purpose of the forum—to listen to others, deliberate on choices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Keep an open mind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Commit to deliberating seriously, weighing each option’s benefits and trade-offs, considering the views and experiences of others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Disagree with curiosity, not hostility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Focus on learning and deliberating―not convincing others of their point of view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Take part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4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293688"/>
            <a:ext cx="7178040" cy="130651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4900" b="1" dirty="0" smtClean="0">
                <a:solidFill>
                  <a:srgbClr val="0070C0"/>
                </a:solidFill>
              </a:rPr>
              <a:t>STRATEGIES AND SAMPLE QUESTIONS FOR EACH FORUM SEGMENT</a:t>
            </a:r>
            <a:endParaRPr lang="en-US" sz="49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921" y="434340"/>
            <a:ext cx="3861846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56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484157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0221"/>
            <a:ext cx="7886700" cy="197573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WHAT ARE SOME GROUND </a:t>
            </a:r>
            <a:r>
              <a:rPr lang="en-US" sz="3200" b="1" dirty="0">
                <a:solidFill>
                  <a:srgbClr val="0070C0"/>
                </a:solidFill>
              </a:rPr>
              <a:t>RULES 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 smtClean="0">
                <a:solidFill>
                  <a:srgbClr val="0070C0"/>
                </a:solidFill>
              </a:rPr>
              <a:t>TO CONSIDER?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709336"/>
            <a:ext cx="8229600" cy="3825249"/>
          </a:xfrm>
        </p:spPr>
        <p:txBody>
          <a:bodyPr>
            <a:noAutofit/>
          </a:bodyPr>
          <a:lstStyle/>
          <a:p>
            <a:r>
              <a:rPr lang="en-US" sz="2000" dirty="0"/>
              <a:t>Listen to </a:t>
            </a:r>
            <a:r>
              <a:rPr lang="en-US" sz="2000" dirty="0" smtClean="0"/>
              <a:t>others. </a:t>
            </a:r>
            <a:r>
              <a:rPr lang="en-US" sz="2000" dirty="0"/>
              <a:t>Listening is as important as </a:t>
            </a:r>
            <a:r>
              <a:rPr lang="en-US" sz="2000" dirty="0" smtClean="0"/>
              <a:t>speaking.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onsider </a:t>
            </a:r>
            <a:r>
              <a:rPr lang="en-US" sz="2000" dirty="0"/>
              <a:t>each approach fairly, looking at its benefits and its </a:t>
            </a:r>
            <a:r>
              <a:rPr lang="en-US" sz="2000" dirty="0" smtClean="0"/>
              <a:t>trade-offs</a:t>
            </a:r>
          </a:p>
          <a:p>
            <a:r>
              <a:rPr lang="en-US" sz="2000" dirty="0" smtClean="0"/>
              <a:t>Everyone </a:t>
            </a:r>
            <a:r>
              <a:rPr lang="en-US" sz="2000" dirty="0"/>
              <a:t>is encouraged to participate. No one or two individuals </a:t>
            </a:r>
            <a:r>
              <a:rPr lang="en-US" sz="2000" dirty="0" smtClean="0"/>
              <a:t>should dominate.</a:t>
            </a:r>
          </a:p>
          <a:p>
            <a:r>
              <a:rPr lang="en-US" sz="2000" dirty="0" smtClean="0"/>
              <a:t>It’s </a:t>
            </a:r>
            <a:r>
              <a:rPr lang="en-US" sz="2000" dirty="0"/>
              <a:t>ok to disagree, but do so with curiosity, not hostility. Learning more about how others think is one of the most interesting parts of </a:t>
            </a:r>
            <a:r>
              <a:rPr lang="en-US" sz="2000" dirty="0" smtClean="0"/>
              <a:t>a forum.</a:t>
            </a:r>
          </a:p>
          <a:p>
            <a:r>
              <a:rPr lang="en-US" sz="2000" dirty="0" smtClean="0"/>
              <a:t>Keep an open mind. Avoid coming to conclusions until we’ve deliberated on all the options.</a:t>
            </a:r>
            <a:endParaRPr lang="en-US" sz="2000" dirty="0"/>
          </a:p>
          <a:p>
            <a:r>
              <a:rPr lang="en-US" sz="2000" dirty="0" smtClean="0"/>
              <a:t>Others?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95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212947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525342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5615"/>
            <a:ext cx="8229600" cy="90254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ea typeface="Helvetica Neue Light"/>
                <a:sym typeface="Arial"/>
              </a:rPr>
              <a:t>WHAT ARE SOME GOOD QUESTIONS FOR THE PERSONAL STAKE?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889955"/>
            <a:ext cx="8229600" cy="364462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Helvetica Neue"/>
                <a:cs typeface="Helvetica Neue"/>
                <a:sym typeface="Calibri"/>
              </a:rPr>
              <a:t>What interests you about this issue?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Helvetica Neue"/>
                <a:cs typeface="Helvetica Neue"/>
                <a:sym typeface="Calibri"/>
              </a:rPr>
              <a:t>How </a:t>
            </a:r>
            <a:r>
              <a:rPr lang="en-US" sz="2000" dirty="0">
                <a:ea typeface="Helvetica Neue"/>
                <a:cs typeface="Helvetica Neue"/>
                <a:sym typeface="Calibri"/>
              </a:rPr>
              <a:t>has this issue affected </a:t>
            </a:r>
            <a:r>
              <a:rPr lang="en-US" sz="2000" dirty="0" smtClean="0">
                <a:ea typeface="Helvetica Neue"/>
                <a:cs typeface="Helvetica Neue"/>
                <a:sym typeface="Calibri"/>
              </a:rPr>
              <a:t>you, your family, or your community?</a:t>
            </a:r>
            <a:endParaRPr lang="en-US" sz="2000" dirty="0">
              <a:ea typeface="Helvetica Neue"/>
              <a:cs typeface="Helvetica Neue"/>
              <a:sym typeface="Calibri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Helvetica Neue"/>
                <a:cs typeface="Helvetica Neue"/>
                <a:sym typeface="Calibri"/>
              </a:rPr>
              <a:t>When you think </a:t>
            </a:r>
            <a:r>
              <a:rPr lang="en-US" sz="2000" dirty="0">
                <a:ea typeface="Helvetica Neue"/>
                <a:cs typeface="Helvetica Neue"/>
                <a:sym typeface="Calibri"/>
              </a:rPr>
              <a:t>about this issue, what </a:t>
            </a:r>
            <a:r>
              <a:rPr lang="en-US" sz="2000" dirty="0" smtClean="0">
                <a:ea typeface="Helvetica Neue"/>
                <a:cs typeface="Helvetica Neue"/>
                <a:sym typeface="Calibri"/>
              </a:rPr>
              <a:t>bothers you?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Helvetica Neue"/>
                <a:cs typeface="Helvetica Neue"/>
                <a:sym typeface="Calibri"/>
              </a:rPr>
              <a:t>When you think about this issue, what kinds of values and goals are most important to you?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000" dirty="0" smtClean="0">
                <a:ea typeface="Helvetica Neue"/>
                <a:cs typeface="Helvetica Neue"/>
                <a:sym typeface="Calibri"/>
              </a:rPr>
              <a:t>How does this problem affect the people, places, and ideas that are most important to you?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sz="2000" dirty="0">
              <a:ea typeface="Helvetica Neue"/>
              <a:cs typeface="Helvetica Neue"/>
              <a:sym typeface="Calibri"/>
            </a:endParaRPr>
          </a:p>
          <a:p>
            <a:pPr marL="0" lvl="0" indent="0">
              <a:buNone/>
            </a:pPr>
            <a:endParaRPr lang="en-US" sz="2000" b="1" dirty="0" smtClean="0">
              <a:solidFill>
                <a:schemeClr val="accent2"/>
              </a:solidFill>
              <a:ea typeface="Helvetica Neue"/>
              <a:cs typeface="Helvetica Neue"/>
              <a:sym typeface="Calibri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95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212947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693883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575931"/>
            <a:ext cx="8229600" cy="90254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WHAT KINDS OF QUESTIONS FOSTER DELIBERATION ON THE OPTIONS?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969703"/>
            <a:ext cx="8229600" cy="35648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do you like about this option?</a:t>
            </a:r>
          </a:p>
          <a:p>
            <a:r>
              <a:rPr lang="en-US" sz="2800" dirty="0" smtClean="0"/>
              <a:t>What </a:t>
            </a:r>
            <a:r>
              <a:rPr lang="en-US" sz="2800" dirty="0"/>
              <a:t>worries you about </a:t>
            </a:r>
            <a:r>
              <a:rPr lang="en-US" sz="2800" dirty="0" smtClean="0"/>
              <a:t>it?</a:t>
            </a:r>
            <a:endParaRPr lang="en-US" sz="2800" dirty="0"/>
          </a:p>
          <a:p>
            <a:r>
              <a:rPr lang="en-US" sz="2800" dirty="0"/>
              <a:t>How might people </a:t>
            </a:r>
            <a:r>
              <a:rPr lang="en-US" sz="2800" dirty="0" smtClean="0"/>
              <a:t>who have other life experiences see </a:t>
            </a:r>
            <a:r>
              <a:rPr lang="en-US" sz="2800" dirty="0"/>
              <a:t>this option?</a:t>
            </a:r>
          </a:p>
          <a:p>
            <a:r>
              <a:rPr lang="en-US" sz="2800" dirty="0" smtClean="0"/>
              <a:t>Could this option have any </a:t>
            </a:r>
            <a:r>
              <a:rPr lang="en-US" sz="2800" dirty="0" smtClean="0"/>
              <a:t>unintended </a:t>
            </a:r>
            <a:r>
              <a:rPr lang="en-US" sz="2800" dirty="0" smtClean="0"/>
              <a:t>consequences?</a:t>
            </a:r>
          </a:p>
          <a:p>
            <a:r>
              <a:rPr lang="en-US" sz="2800" dirty="0" smtClean="0"/>
              <a:t>Do </a:t>
            </a:r>
            <a:r>
              <a:rPr lang="en-US" sz="2800" dirty="0"/>
              <a:t>you see any gray areas?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295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212947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693883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7" y="1575931"/>
            <a:ext cx="8229600" cy="90254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MORE QUESTIONS THAT FOSTER DELIBERATION ON THE OPTIONS 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969703"/>
            <a:ext cx="8229600" cy="3564879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[When people like an option] </a:t>
            </a:r>
          </a:p>
          <a:p>
            <a:pPr lvl="1"/>
            <a:r>
              <a:rPr lang="en-US" sz="2000" dirty="0" smtClean="0"/>
              <a:t>What are the trade-offs? Are you willing to live with them?</a:t>
            </a:r>
          </a:p>
          <a:p>
            <a:pPr lvl="1"/>
            <a:r>
              <a:rPr lang="en-US" sz="2000" dirty="0" smtClean="0"/>
              <a:t>Are there ways this idea could go wrong or be taken too far?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[When people reject an option] </a:t>
            </a:r>
          </a:p>
          <a:p>
            <a:pPr lvl="1"/>
            <a:r>
              <a:rPr lang="en-US" sz="2000" dirty="0" smtClean="0"/>
              <a:t>Do you see any benefits in this approach even if you have concerns about it?</a:t>
            </a:r>
          </a:p>
          <a:p>
            <a:pPr lvl="1"/>
            <a:r>
              <a:rPr lang="en-US" sz="2000" dirty="0" smtClean="0"/>
              <a:t>What would people who like this option say?</a:t>
            </a:r>
          </a:p>
          <a:p>
            <a:pPr lvl="1"/>
            <a:r>
              <a:rPr lang="en-US" sz="2000" dirty="0" smtClean="0"/>
              <a:t>Are there areas we share values and goals (e.g., being fair or making our community safer), but we differ on how to do it?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05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212947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227986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0776"/>
            <a:ext cx="7886700" cy="74262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WHEN SHOULD I INTERVENE?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4590" y="2539356"/>
            <a:ext cx="7886700" cy="3947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As much as possible, participants should take responsibility for the deliberation. Moderators should intervene when: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Everyone quickly agrees with or rejects an option.</a:t>
            </a:r>
          </a:p>
          <a:p>
            <a:r>
              <a:rPr lang="en-US" sz="2000" dirty="0" smtClean="0"/>
              <a:t>Not enough attention is being paid to the cost, trade-offs, and difficulties of an option or action.</a:t>
            </a:r>
          </a:p>
          <a:p>
            <a:r>
              <a:rPr lang="en-US" sz="2000" dirty="0" smtClean="0"/>
              <a:t>One individual is dominating.</a:t>
            </a:r>
            <a:endParaRPr lang="en-US" sz="1700" dirty="0" smtClean="0"/>
          </a:p>
          <a:p>
            <a:r>
              <a:rPr lang="en-US" sz="2000" dirty="0" smtClean="0"/>
              <a:t>The time allocated for that section is used up.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958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212947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227986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0776"/>
            <a:ext cx="7886700" cy="74262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IF I NEED TO INTERVENE . . . 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4590" y="2539356"/>
            <a:ext cx="7886700" cy="3947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Go back to the issue guide: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guides include questions and trade-offs for each choice. Do </a:t>
            </a:r>
            <a:r>
              <a:rPr lang="en-US" sz="2000" dirty="0"/>
              <a:t>not ”play devil’s advocate</a:t>
            </a:r>
            <a:r>
              <a:rPr lang="en-US" sz="2000" dirty="0" smtClean="0"/>
              <a:t>.”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Ask questions such as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“What would opponents (or supporters) of this option say?”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“Do you know anyone who would like (or dislike) this option? What would that person say?”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147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42" y="-45721"/>
            <a:ext cx="9144000" cy="731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700" y="330079"/>
            <a:ext cx="79121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00" dirty="0" smtClean="0">
              <a:solidFill>
                <a:schemeClr val="accent5">
                  <a:lumMod val="75000"/>
                </a:schemeClr>
              </a:solidFill>
              <a:latin typeface="Helvetica Neue Light"/>
              <a:cs typeface="Helvetica Neue Light"/>
            </a:endParaRPr>
          </a:p>
          <a:p>
            <a:pPr algn="ctr"/>
            <a:endParaRPr lang="en-US" sz="3300" dirty="0" smtClean="0">
              <a:solidFill>
                <a:schemeClr val="accent5">
                  <a:lumMod val="75000"/>
                </a:schemeClr>
              </a:solidFill>
              <a:latin typeface="Helvetica Neue Light"/>
              <a:cs typeface="Helvetica Neue Light"/>
            </a:endParaRPr>
          </a:p>
          <a:p>
            <a:pPr algn="ctr"/>
            <a:r>
              <a:rPr lang="en-US" sz="4000" b="1" dirty="0" smtClean="0">
                <a:solidFill>
                  <a:srgbClr val="0070C0"/>
                </a:solidFill>
                <a:latin typeface="+mj-lt"/>
                <a:cs typeface="Helvetica Neue Light"/>
              </a:rPr>
              <a:t>NATIONAL ISSUES FORUMS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0"/>
            <a:endParaRPr lang="en-US" sz="3600" dirty="0" smtClean="0"/>
          </a:p>
          <a:p>
            <a:pPr lvl="0"/>
            <a:endParaRPr lang="en-US" sz="3600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00100" y="2569674"/>
            <a:ext cx="69009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0100" y="2953176"/>
            <a:ext cx="7098030" cy="254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6858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A nationwide network </a:t>
            </a:r>
            <a:r>
              <a:rPr lang="en-US" sz="1600" dirty="0" smtClean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that promotes deliberation </a:t>
            </a:r>
            <a:r>
              <a:rPr lang="en-US" sz="1600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on tough public issues.</a:t>
            </a:r>
          </a:p>
          <a:p>
            <a:pPr marL="228600" lvl="0" indent="-228600" defTabSz="6858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Non-partisan, non-profit</a:t>
            </a:r>
          </a:p>
          <a:p>
            <a:pPr marL="228600" lvl="0" indent="-228600" defTabSz="6858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Libraries, K-12 schools, colleges and universities, community organizations, senior centers, and more</a:t>
            </a:r>
          </a:p>
          <a:p>
            <a:pPr marL="228600" lvl="0" indent="-228600" defTabSz="685800">
              <a:lnSpc>
                <a:spcPct val="120000"/>
              </a:lnSpc>
              <a:spcBef>
                <a:spcPts val="1000"/>
              </a:spcBef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venir Book" charset="0"/>
                <a:ea typeface="Avenir Book" charset="0"/>
                <a:cs typeface="Avenir Book" charset="0"/>
              </a:rPr>
              <a:t>NIFI publishes issue guides, connects conveners and facilitators, and works with the Kettering Foundation to report forum results to policymakers </a:t>
            </a:r>
          </a:p>
        </p:txBody>
      </p:sp>
    </p:spTree>
    <p:extLst>
      <p:ext uri="{BB962C8B-B14F-4D97-AF65-F5344CB8AC3E}">
        <p14:creationId xmlns:p14="http://schemas.microsoft.com/office/powerpoint/2010/main" val="16957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05509" y="0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232426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132" y="959668"/>
            <a:ext cx="8558487" cy="122089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ea typeface="Helvetica Neue Light"/>
                <a:sym typeface="Arial"/>
              </a:rPr>
              <a:t>HOW DO I KNOW </a:t>
            </a:r>
            <a:r>
              <a:rPr lang="en-US" sz="3200" b="1" dirty="0" smtClean="0">
                <a:solidFill>
                  <a:srgbClr val="0070C0"/>
                </a:solidFill>
                <a:ea typeface="Helvetica Neue Light"/>
                <a:sym typeface="Arial"/>
              </a:rPr>
              <a:t>IF PARTIPANTS </a:t>
            </a:r>
            <a:br>
              <a:rPr lang="en-US" sz="3200" b="1" dirty="0" smtClean="0">
                <a:solidFill>
                  <a:srgbClr val="0070C0"/>
                </a:solidFill>
                <a:ea typeface="Helvetica Neue Light"/>
                <a:sym typeface="Arial"/>
              </a:rPr>
            </a:br>
            <a:r>
              <a:rPr lang="en-US" sz="3200" b="1" dirty="0" smtClean="0">
                <a:solidFill>
                  <a:srgbClr val="0070C0"/>
                </a:solidFill>
                <a:ea typeface="Helvetica Neue Light"/>
                <a:sym typeface="Arial"/>
              </a:rPr>
              <a:t>ARE DELIBERATING?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523965"/>
            <a:ext cx="7886700" cy="4448387"/>
          </a:xfrm>
        </p:spPr>
        <p:txBody>
          <a:bodyPr>
            <a:normAutofit fontScale="92500" lnSpcReduction="10000"/>
          </a:bodyPr>
          <a:lstStyle/>
          <a:p>
            <a:pPr lvl="1">
              <a:spcAft>
                <a:spcPts val="500"/>
              </a:spcAft>
            </a:pPr>
            <a:r>
              <a:rPr lang="en-US" sz="2000" dirty="0" smtClean="0"/>
              <a:t>Participants acknowledge the difficulty </a:t>
            </a:r>
            <a:r>
              <a:rPr lang="en-US" sz="2000" dirty="0"/>
              <a:t>of solving the </a:t>
            </a:r>
            <a:r>
              <a:rPr lang="en-US" sz="2000" dirty="0" smtClean="0"/>
              <a:t>problem</a:t>
            </a:r>
            <a:endParaRPr lang="en-US" sz="2000" dirty="0"/>
          </a:p>
          <a:p>
            <a:pPr lvl="1">
              <a:spcAft>
                <a:spcPts val="500"/>
              </a:spcAft>
            </a:pPr>
            <a:r>
              <a:rPr lang="en-US" sz="2000" dirty="0" smtClean="0"/>
              <a:t>Participants admit they’re having second thoughts on some aspect of the problem or the proposals</a:t>
            </a:r>
          </a:p>
          <a:p>
            <a:pPr lvl="1">
              <a:spcAft>
                <a:spcPts val="500"/>
              </a:spcAft>
            </a:pPr>
            <a:r>
              <a:rPr lang="en-US" sz="2000" dirty="0" smtClean="0"/>
              <a:t>The group is exchanging a wide range </a:t>
            </a:r>
            <a:r>
              <a:rPr lang="en-US" sz="2000" dirty="0"/>
              <a:t>of </a:t>
            </a:r>
            <a:r>
              <a:rPr lang="en-US" sz="2000" dirty="0" smtClean="0"/>
              <a:t>views</a:t>
            </a:r>
            <a:endParaRPr lang="en-US" sz="2000" dirty="0"/>
          </a:p>
          <a:p>
            <a:pPr lvl="1">
              <a:spcAft>
                <a:spcPts val="500"/>
              </a:spcAft>
            </a:pPr>
            <a:r>
              <a:rPr lang="en-US" sz="2000" dirty="0"/>
              <a:t>People talk about what really matters to them—rather than quoting what they’ve read or heard on </a:t>
            </a:r>
            <a:r>
              <a:rPr lang="en-US" sz="2000" dirty="0" smtClean="0"/>
              <a:t>TV;</a:t>
            </a:r>
            <a:endParaRPr lang="en-US" sz="2000" dirty="0"/>
          </a:p>
          <a:p>
            <a:pPr lvl="1">
              <a:spcAft>
                <a:spcPts val="500"/>
              </a:spcAft>
            </a:pPr>
            <a:r>
              <a:rPr lang="en-US" sz="2000" dirty="0" smtClean="0"/>
              <a:t>Participants acknowledge the risks, costs, and downsides of </a:t>
            </a:r>
            <a:r>
              <a:rPr lang="en-US" sz="2000" dirty="0"/>
              <a:t>the </a:t>
            </a:r>
            <a:r>
              <a:rPr lang="en-US" sz="2000" dirty="0" smtClean="0"/>
              <a:t>actions being supported;</a:t>
            </a:r>
            <a:endParaRPr lang="en-US" sz="2000" dirty="0"/>
          </a:p>
          <a:p>
            <a:pPr lvl="1">
              <a:spcAft>
                <a:spcPts val="500"/>
              </a:spcAft>
            </a:pPr>
            <a:r>
              <a:rPr lang="en-US" sz="2000" dirty="0"/>
              <a:t>Disagreements are aired </a:t>
            </a:r>
            <a:r>
              <a:rPr lang="en-US" sz="2000" dirty="0" smtClean="0"/>
              <a:t>in </a:t>
            </a:r>
            <a:r>
              <a:rPr lang="en-US" sz="2000" dirty="0"/>
              <a:t>the spirit of looking for </a:t>
            </a:r>
            <a:r>
              <a:rPr lang="en-US" sz="2000" dirty="0" smtClean="0"/>
              <a:t>shared understanding </a:t>
            </a:r>
            <a:r>
              <a:rPr lang="en-US" sz="2000" dirty="0"/>
              <a:t>and common </a:t>
            </a:r>
            <a:r>
              <a:rPr lang="en-US" sz="2000" dirty="0" smtClean="0"/>
              <a:t>ground</a:t>
            </a:r>
          </a:p>
          <a:p>
            <a:pPr marL="0" indent="0">
              <a:spcAft>
                <a:spcPts val="500"/>
              </a:spcAft>
              <a:buNone/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 marL="0" indent="0">
              <a:spcAft>
                <a:spcPts val="500"/>
              </a:spcAft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What are other </a:t>
            </a:r>
            <a:r>
              <a:rPr lang="en-US" sz="2000" b="1" dirty="0">
                <a:solidFill>
                  <a:schemeClr val="accent2"/>
                </a:solidFill>
              </a:rPr>
              <a:t>signs </a:t>
            </a:r>
            <a:r>
              <a:rPr lang="en-US" sz="2000" b="1" dirty="0" smtClean="0">
                <a:solidFill>
                  <a:schemeClr val="accent2"/>
                </a:solidFill>
              </a:rPr>
              <a:t>of deliberation?</a:t>
            </a:r>
            <a:endParaRPr lang="en-US" sz="20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32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684226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3544"/>
            <a:ext cx="7886700" cy="139982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WHAT KINDS OF QUESTIONS PROMPT PRODUCTIVE CLOSING REFLECTIONS?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997403"/>
            <a:ext cx="7886700" cy="359135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chemeClr val="tx1"/>
                </a:solidFill>
                <a:ea typeface="Helvetica Neue"/>
                <a:cs typeface="Helvetica Neue"/>
                <a:sym typeface="Calibri"/>
              </a:rPr>
              <a:t>Now that we have deliberated about these options, are there ideas or viewpoints you hadn’t considered before?</a:t>
            </a:r>
          </a:p>
          <a:p>
            <a:r>
              <a:rPr lang="en-US" sz="2000" dirty="0" smtClean="0">
                <a:ea typeface="Helvetica Neue"/>
                <a:cs typeface="Helvetica Neue"/>
                <a:sym typeface="Calibri"/>
              </a:rPr>
              <a:t>Did you have any second thoughts about any of your initial views?</a:t>
            </a:r>
          </a:p>
          <a:p>
            <a:r>
              <a:rPr lang="en-US" sz="2000" dirty="0" smtClean="0">
                <a:ea typeface="Helvetica Neue"/>
                <a:cs typeface="Helvetica Neue"/>
                <a:sym typeface="Calibri"/>
              </a:rPr>
              <a:t>What trade-offs are you personally willing to accept? What about the group as a whole? </a:t>
            </a:r>
          </a:p>
          <a:p>
            <a:r>
              <a:rPr lang="en-US" sz="2000" dirty="0" smtClean="0">
                <a:ea typeface="Helvetica Neue"/>
                <a:cs typeface="Helvetica Neue"/>
                <a:sym typeface="Calibri"/>
              </a:rPr>
              <a:t>Can you identify any tensions that came up during the forum?</a:t>
            </a:r>
            <a:endParaRPr lang="en-US" sz="2000" dirty="0">
              <a:solidFill>
                <a:schemeClr val="tx1"/>
              </a:solidFill>
              <a:ea typeface="Helvetica Neue"/>
              <a:cs typeface="Helvetica Neue"/>
              <a:sym typeface="Calibri"/>
            </a:endParaRPr>
          </a:p>
          <a:p>
            <a:r>
              <a:rPr lang="en-US" sz="2000" dirty="0">
                <a:solidFill>
                  <a:schemeClr val="tx1"/>
                </a:solidFill>
                <a:ea typeface="Helvetica Neue"/>
                <a:cs typeface="Helvetica Neue"/>
                <a:sym typeface="Calibri"/>
              </a:rPr>
              <a:t>What questions </a:t>
            </a:r>
            <a:r>
              <a:rPr lang="en-US" sz="2000" dirty="0" smtClean="0">
                <a:solidFill>
                  <a:schemeClr val="tx1"/>
                </a:solidFill>
                <a:ea typeface="Helvetica Neue"/>
                <a:cs typeface="Helvetica Neue"/>
                <a:sym typeface="Calibri"/>
              </a:rPr>
              <a:t>remain? What work do we still need to do? Who else do we need to hear from?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How has what you heard affected your thinking about what you might do? About what the community might do? About what we want our elected officials in Washington to do? 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2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684226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3544"/>
            <a:ext cx="7886700" cy="139982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DELIBERATION IN REAL LIFE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997403"/>
            <a:ext cx="7886700" cy="359135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>
                <a:ea typeface="Helvetica Neue"/>
                <a:cs typeface="Helvetica Neue"/>
                <a:sym typeface="Calibri"/>
              </a:rPr>
              <a:t>Deliberation is the goal, but it doesn’t occur throughout the forum</a:t>
            </a:r>
          </a:p>
          <a:p>
            <a:r>
              <a:rPr lang="en-US" sz="2000" dirty="0">
                <a:ea typeface="Helvetica Neue"/>
                <a:cs typeface="Helvetica Neue"/>
                <a:sym typeface="Calibri"/>
              </a:rPr>
              <a:t>Don’t expect people to make up their minds or completely reverse their initial views. Deliberation occurs intermittently and over time. </a:t>
            </a:r>
          </a:p>
          <a:p>
            <a:r>
              <a:rPr lang="en-US" sz="2000" dirty="0">
                <a:ea typeface="Helvetica Neue"/>
                <a:cs typeface="Helvetica Neue"/>
                <a:sym typeface="Calibri"/>
              </a:rPr>
              <a:t>People may also explain, elaborate or present counter arguments. These are normal parts of a forum </a:t>
            </a:r>
            <a:r>
              <a:rPr lang="en-US" sz="2000" dirty="0" smtClean="0">
                <a:ea typeface="Helvetica Neue"/>
                <a:cs typeface="Helvetica Neue"/>
                <a:sym typeface="Calibri"/>
              </a:rPr>
              <a:t>and </a:t>
            </a:r>
            <a:r>
              <a:rPr lang="en-US" sz="2000" dirty="0">
                <a:ea typeface="Helvetica Neue"/>
                <a:cs typeface="Helvetica Neue"/>
                <a:sym typeface="Calibri"/>
              </a:rPr>
              <a:t>often </a:t>
            </a:r>
            <a:r>
              <a:rPr lang="en-US" sz="2000" dirty="0" smtClean="0">
                <a:ea typeface="Helvetica Neue"/>
                <a:cs typeface="Helvetica Neue"/>
                <a:sym typeface="Calibri"/>
              </a:rPr>
              <a:t>prompt deliberation by others.</a:t>
            </a:r>
            <a:endParaRPr lang="en-US" sz="2000" dirty="0">
              <a:ea typeface="Helvetica Neue"/>
              <a:cs typeface="Helvetica Neue"/>
              <a:sym typeface="Calibri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ea typeface="Helvetica Neue"/>
                <a:cs typeface="Helvetica Neue"/>
                <a:sym typeface="Calibri"/>
              </a:rPr>
              <a:t>THE PERSONAL STAKE </a:t>
            </a:r>
            <a:r>
              <a:rPr lang="en-US" sz="2000" dirty="0" smtClean="0">
                <a:solidFill>
                  <a:schemeClr val="tx1"/>
                </a:solidFill>
                <a:ea typeface="Helvetica Neue"/>
                <a:cs typeface="Helvetica Neue"/>
                <a:sym typeface="Calibri"/>
              </a:rPr>
              <a:t>is a time for sharing stories and perspectives, not deliberating.</a:t>
            </a:r>
          </a:p>
          <a:p>
            <a:r>
              <a:rPr lang="en-US" sz="2000" dirty="0" smtClean="0">
                <a:ea typeface="Helvetica Neue"/>
                <a:cs typeface="Helvetica Neue"/>
                <a:sym typeface="Calibri"/>
              </a:rPr>
              <a:t>When discussing </a:t>
            </a:r>
            <a:r>
              <a:rPr lang="en-US" sz="2000" b="1" dirty="0" smtClean="0">
                <a:solidFill>
                  <a:srgbClr val="0070C0"/>
                </a:solidFill>
                <a:ea typeface="Helvetica Neue"/>
                <a:cs typeface="Helvetica Neue"/>
                <a:sym typeface="Calibri"/>
              </a:rPr>
              <a:t>THE OPTIONS</a:t>
            </a:r>
            <a:r>
              <a:rPr lang="en-US" sz="2000" dirty="0" smtClean="0">
                <a:ea typeface="Helvetica Neue"/>
                <a:cs typeface="Helvetica Neue"/>
                <a:sym typeface="Calibri"/>
              </a:rPr>
              <a:t>, s</a:t>
            </a:r>
            <a:r>
              <a:rPr lang="en-US" sz="2000" dirty="0" smtClean="0">
                <a:solidFill>
                  <a:schemeClr val="tx1"/>
                </a:solidFill>
                <a:ea typeface="Helvetica Neue"/>
                <a:cs typeface="Helvetica Neue"/>
                <a:sym typeface="Calibri"/>
              </a:rPr>
              <a:t>ome participants may not deliberate openly. They may do it internally or even after the forum is over. </a:t>
            </a:r>
          </a:p>
          <a:p>
            <a:r>
              <a:rPr lang="en-US" sz="2000" dirty="0" smtClean="0">
                <a:solidFill>
                  <a:schemeClr val="tx1"/>
                </a:solidFill>
                <a:ea typeface="Helvetica Neue"/>
                <a:cs typeface="Helvetica Neue"/>
                <a:sym typeface="Calibri"/>
              </a:rPr>
              <a:t>During the </a:t>
            </a:r>
            <a:r>
              <a:rPr lang="en-US" sz="2000" b="1" dirty="0" smtClean="0">
                <a:solidFill>
                  <a:srgbClr val="0070C0"/>
                </a:solidFill>
                <a:ea typeface="Helvetica Neue"/>
                <a:cs typeface="Helvetica Neue"/>
                <a:sym typeface="Calibri"/>
              </a:rPr>
              <a:t>REFLECTIONS</a:t>
            </a:r>
            <a:r>
              <a:rPr lang="en-US" sz="2000" dirty="0" smtClean="0">
                <a:solidFill>
                  <a:schemeClr val="tx1"/>
                </a:solidFill>
                <a:ea typeface="Helvetica Neue"/>
                <a:cs typeface="Helvetica Neue"/>
                <a:sym typeface="Calibri"/>
              </a:rPr>
              <a:t>, participants review their deliberations. Encourage them to reflect how they weighed the options, new insights, and second thoughts. It’s important for moderators to remain neutral. </a:t>
            </a:r>
            <a:r>
              <a:rPr lang="en-US" sz="2000" dirty="0" smtClean="0">
                <a:ea typeface="Helvetica Neue"/>
                <a:cs typeface="Helvetica Neue"/>
                <a:sym typeface="Calibri"/>
              </a:rPr>
              <a:t>Avoid pushing for a consensus.</a:t>
            </a:r>
            <a:endParaRPr lang="en-US" sz="2000" dirty="0" smtClean="0">
              <a:solidFill>
                <a:schemeClr val="tx1"/>
              </a:solidFill>
              <a:ea typeface="Helvetica Neue"/>
              <a:cs typeface="Helvetica Neue"/>
              <a:sym typeface="Calibri"/>
            </a:endParaRPr>
          </a:p>
          <a:p>
            <a:endParaRPr lang="en-US" sz="2000" dirty="0" smtClean="0">
              <a:solidFill>
                <a:schemeClr val="tx1"/>
              </a:solidFill>
              <a:ea typeface="Helvetica Neue"/>
              <a:cs typeface="Helvetica Neue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72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212947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88434" y="2014986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9917"/>
            <a:ext cx="8229600" cy="902547"/>
          </a:xfrm>
        </p:spPr>
        <p:txBody>
          <a:bodyPr/>
          <a:lstStyle/>
          <a:p>
            <a:pPr algn="ctr"/>
            <a:r>
              <a:rPr lang="en-US" b="0" dirty="0">
                <a:solidFill>
                  <a:srgbClr val="00B050"/>
                </a:solidFill>
                <a:ea typeface="Helvetica Neue Light"/>
                <a:sym typeface="Arial"/>
              </a:rPr>
              <a:t>FREQUENTLY ASKED QUESTIONS</a:t>
            </a:r>
            <a:endParaRPr lang="en-US" b="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5916" y="346062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96153061"/>
              </p:ext>
            </p:extLst>
          </p:nvPr>
        </p:nvGraphicFramePr>
        <p:xfrm>
          <a:off x="2003206" y="2466635"/>
          <a:ext cx="5363081" cy="3680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132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212947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724445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50919"/>
            <a:ext cx="7886700" cy="8818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ea typeface="Helvetica Neue Light"/>
                <a:sym typeface="Arial"/>
              </a:rPr>
              <a:t>FAQ # 1: DOES </a:t>
            </a:r>
            <a:r>
              <a:rPr lang="en-US" sz="3600" b="1" dirty="0">
                <a:solidFill>
                  <a:srgbClr val="0070C0"/>
                </a:solidFill>
                <a:ea typeface="Helvetica Neue Light"/>
                <a:sym typeface="Arial"/>
              </a:rPr>
              <a:t>THIS SEEM LIKE A LOT</a:t>
            </a:r>
            <a:r>
              <a:rPr lang="en-US" sz="3600" b="1" dirty="0" smtClean="0">
                <a:solidFill>
                  <a:srgbClr val="0070C0"/>
                </a:solidFill>
                <a:ea typeface="Helvetica Neue Light"/>
                <a:sym typeface="Arial"/>
              </a:rPr>
              <a:t>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3259010"/>
            <a:ext cx="7886700" cy="361744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en-US" sz="2000" b="1" dirty="0">
                <a:solidFill>
                  <a:schemeClr val="accent2"/>
                </a:solidFill>
                <a:ea typeface="Helvetica Neue"/>
                <a:cs typeface="Helvetica Neue"/>
                <a:sym typeface="Calibri"/>
              </a:rPr>
              <a:t>Get </a:t>
            </a:r>
            <a:r>
              <a:rPr lang="en-US" sz="2000" b="1" dirty="0" smtClean="0">
                <a:solidFill>
                  <a:schemeClr val="accent2"/>
                </a:solidFill>
                <a:ea typeface="Helvetica Neue"/>
                <a:cs typeface="Helvetica Neue"/>
                <a:sym typeface="Calibri"/>
              </a:rPr>
              <a:t>some help</a:t>
            </a:r>
            <a:endParaRPr lang="en-US" sz="2000" dirty="0" smtClean="0">
              <a:ea typeface="Helvetica Neue"/>
              <a:cs typeface="Helvetica Neue"/>
              <a:sym typeface="Calibri"/>
            </a:endParaRPr>
          </a:p>
          <a:p>
            <a:pPr lvl="1">
              <a:spcBef>
                <a:spcPts val="640"/>
              </a:spcBef>
              <a:spcAft>
                <a:spcPts val="500"/>
              </a:spcAft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ea typeface="Helvetica Neue"/>
                <a:cs typeface="Helvetica Neue"/>
                <a:sym typeface="Calibri"/>
              </a:rPr>
              <a:t>Use the video discussion starters available at nifi.org. These can help you get everyone focused on the choices and trade-offs</a:t>
            </a:r>
          </a:p>
          <a:p>
            <a:pPr lvl="1">
              <a:spcBef>
                <a:spcPts val="640"/>
              </a:spcBef>
              <a:spcAft>
                <a:spcPts val="500"/>
              </a:spcAft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ea typeface="Helvetica Neue"/>
                <a:cs typeface="Helvetica Neue"/>
                <a:sym typeface="Calibri"/>
              </a:rPr>
              <a:t>Divide </a:t>
            </a:r>
            <a:r>
              <a:rPr lang="en-US" sz="2000" dirty="0">
                <a:ea typeface="Helvetica Neue"/>
                <a:cs typeface="Helvetica Neue"/>
                <a:sym typeface="Calibri"/>
              </a:rPr>
              <a:t>up the responsibility for </a:t>
            </a:r>
            <a:r>
              <a:rPr lang="en-US" sz="2000" dirty="0" smtClean="0">
                <a:ea typeface="Helvetica Neue"/>
                <a:cs typeface="Helvetica Neue"/>
                <a:sym typeface="Calibri"/>
              </a:rPr>
              <a:t>moderating, timekeeping, handling logistics, taking notes and reporting</a:t>
            </a:r>
          </a:p>
          <a:p>
            <a:pPr lvl="1">
              <a:spcBef>
                <a:spcPts val="360"/>
              </a:spcBef>
              <a:spcAft>
                <a:spcPts val="500"/>
              </a:spcAft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ea typeface="Helvetica Neue"/>
                <a:cs typeface="Helvetica Neue"/>
                <a:sym typeface="Calibri"/>
              </a:rPr>
              <a:t>Use different </a:t>
            </a:r>
            <a:r>
              <a:rPr lang="en-US" sz="2000" dirty="0">
                <a:ea typeface="Helvetica Neue"/>
                <a:cs typeface="Helvetica Neue"/>
                <a:sym typeface="Calibri"/>
              </a:rPr>
              <a:t>moderators </a:t>
            </a:r>
            <a:r>
              <a:rPr lang="en-US" sz="2000" dirty="0" smtClean="0">
                <a:ea typeface="Helvetica Neue"/>
                <a:cs typeface="Helvetica Neue"/>
                <a:sym typeface="Calibri"/>
              </a:rPr>
              <a:t>for </a:t>
            </a:r>
            <a:r>
              <a:rPr lang="en-US" sz="2000" dirty="0">
                <a:ea typeface="Helvetica Neue"/>
                <a:cs typeface="Helvetica Neue"/>
                <a:sym typeface="Calibri"/>
              </a:rPr>
              <a:t>different segments—one </a:t>
            </a:r>
            <a:r>
              <a:rPr lang="en-US" sz="2000" dirty="0" smtClean="0">
                <a:ea typeface="Helvetica Neue"/>
                <a:cs typeface="Helvetica Neue"/>
                <a:sym typeface="Calibri"/>
              </a:rPr>
              <a:t>for </a:t>
            </a:r>
            <a:r>
              <a:rPr lang="en-US" sz="2000" dirty="0">
                <a:ea typeface="Helvetica Neue"/>
                <a:cs typeface="Helvetica Neue"/>
                <a:sym typeface="Calibri"/>
              </a:rPr>
              <a:t>the introduction and </a:t>
            </a:r>
            <a:r>
              <a:rPr lang="en-US" sz="2000" dirty="0" smtClean="0">
                <a:ea typeface="Helvetica Neue"/>
                <a:cs typeface="Helvetica Neue"/>
                <a:sym typeface="Calibri"/>
              </a:rPr>
              <a:t>closing reflections, </a:t>
            </a:r>
            <a:r>
              <a:rPr lang="en-US" sz="2000" dirty="0">
                <a:ea typeface="Helvetica Neue"/>
                <a:cs typeface="Helvetica Neue"/>
                <a:sym typeface="Calibri"/>
              </a:rPr>
              <a:t>while one or two others focus </a:t>
            </a:r>
            <a:r>
              <a:rPr lang="en-US" sz="2000" dirty="0" smtClean="0">
                <a:ea typeface="Helvetica Neue"/>
                <a:cs typeface="Helvetica Neue"/>
                <a:sym typeface="Calibri"/>
              </a:rPr>
              <a:t>on the options.</a:t>
            </a:r>
            <a:endParaRPr lang="en-US" sz="2000" dirty="0">
              <a:ea typeface="Helvetica Neue"/>
              <a:cs typeface="Helvetica Neue"/>
              <a:sym typeface="Calibri"/>
            </a:endParaRPr>
          </a:p>
          <a:p>
            <a:pPr lvl="1">
              <a:spcBef>
                <a:spcPts val="360"/>
              </a:spcBef>
              <a:spcAft>
                <a:spcPts val="500"/>
              </a:spcAft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ea typeface="Helvetica Neue"/>
                <a:cs typeface="Helvetica Neue"/>
                <a:sym typeface="Calibri"/>
              </a:rPr>
              <a:t>Remember that the forum belongs to the participants. To the degree possible, let them take the lead.</a:t>
            </a:r>
          </a:p>
          <a:p>
            <a:pPr lvl="1">
              <a:spcBef>
                <a:spcPts val="360"/>
              </a:spcBef>
              <a:spcAft>
                <a:spcPts val="500"/>
              </a:spcAft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2000" dirty="0" smtClean="0">
                <a:ea typeface="Helvetica Neue"/>
                <a:cs typeface="Helvetica Neue"/>
                <a:sym typeface="Calibri"/>
              </a:rPr>
              <a:t>Consider the 4 x 4 plan.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32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pic4.jp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" y="0"/>
            <a:ext cx="5885411" cy="1733860"/>
          </a:xfrm>
          <a:prstGeom prst="rect">
            <a:avLst/>
          </a:prstGeom>
        </p:spPr>
      </p:pic>
      <p:pic>
        <p:nvPicPr>
          <p:cNvPr id="5" name="Picture 4" descr="PPT pic3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46100" y="2328323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9576" y="1337075"/>
            <a:ext cx="8484529" cy="90254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FAQ # 1: GET HELP CONVENING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57200" y="2629229"/>
            <a:ext cx="8229600" cy="4312921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ENLIST A PARTNER ORGANIZATION: </a:t>
            </a:r>
          </a:p>
          <a:p>
            <a:pPr marL="800100" lvl="1">
              <a:buFont typeface="Wingdings" panose="05000000000000000000" pitchFamily="2" charset="2"/>
              <a:buChar char="§"/>
            </a:pPr>
            <a:r>
              <a:rPr lang="en-US" sz="1800" dirty="0" smtClean="0"/>
              <a:t>Look for local organizations that bring people together on a regular basis. These include clubs, senior centers, religious groups, and book clubs</a:t>
            </a:r>
          </a:p>
          <a:p>
            <a:pPr marL="800100" lvl="1">
              <a:buFont typeface="Wingdings" panose="05000000000000000000" pitchFamily="2" charset="2"/>
              <a:buChar char="§"/>
            </a:pPr>
            <a:r>
              <a:rPr lang="en-US" sz="1800" dirty="0" smtClean="0"/>
              <a:t>It can be a great partnership—they convene participants; you moderate the forum</a:t>
            </a:r>
            <a:endParaRPr lang="en-US" sz="1800" dirty="0"/>
          </a:p>
          <a:p>
            <a:pPr marL="457200"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rgbClr val="0070C0"/>
              </a:solidFill>
            </a:endParaRPr>
          </a:p>
          <a:p>
            <a:pPr marL="11430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CONVENING A FORUM ON YOUR OWN? TRY THE 4 </a:t>
            </a:r>
            <a:r>
              <a:rPr lang="en-US" sz="2800" b="1" dirty="0">
                <a:solidFill>
                  <a:srgbClr val="0070C0"/>
                </a:solidFill>
              </a:rPr>
              <a:t>x </a:t>
            </a:r>
            <a:r>
              <a:rPr lang="en-US" sz="2800" b="1" dirty="0" smtClean="0">
                <a:solidFill>
                  <a:srgbClr val="0070C0"/>
                </a:solidFill>
              </a:rPr>
              <a:t>4</a:t>
            </a:r>
            <a:endParaRPr lang="en-US" sz="2800" b="1" dirty="0">
              <a:solidFill>
                <a:srgbClr val="0070C0"/>
              </a:solidFill>
            </a:endParaRP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2100" dirty="0" smtClean="0"/>
              <a:t>One person takes responsibility for logistics: the room, refreshments, etc.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2100" dirty="0" smtClean="0"/>
              <a:t>One will be the recorder. </a:t>
            </a:r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2100" dirty="0" smtClean="0"/>
              <a:t>Two will share the responsibility of moderating.</a:t>
            </a:r>
            <a:endParaRPr lang="en-US" sz="2100" dirty="0"/>
          </a:p>
          <a:p>
            <a:pPr lvl="1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sz="2100" dirty="0" smtClean="0"/>
              <a:t>Each of the four recruits four people &amp; follows up to encourage them to attend</a:t>
            </a:r>
            <a:br>
              <a:rPr lang="en-US" sz="2100" dirty="0" smtClean="0"/>
            </a:b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53914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FAQ #2: HOW ARE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ISSUE GUIDES DEVELOPED?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Prepared by NIFI and Kettering</a:t>
            </a:r>
          </a:p>
          <a:p>
            <a:r>
              <a:rPr lang="en-US" sz="2400" dirty="0" smtClean="0"/>
              <a:t>Extensive research on how typical citizens approach issues</a:t>
            </a:r>
          </a:p>
          <a:p>
            <a:r>
              <a:rPr lang="en-US" sz="2400" dirty="0" smtClean="0"/>
              <a:t>Extensive pretesting &amp; review for balance</a:t>
            </a:r>
          </a:p>
          <a:p>
            <a:r>
              <a:rPr lang="en-US" sz="2400" dirty="0" smtClean="0"/>
              <a:t>Options designed to reflect deep-seated values—what matters most to people</a:t>
            </a:r>
          </a:p>
          <a:p>
            <a:r>
              <a:rPr lang="en-US" sz="2400" dirty="0" smtClean="0"/>
              <a:t>Options include specific policy ideas—benefits and trade-offs are spelled out</a:t>
            </a:r>
          </a:p>
          <a:p>
            <a:r>
              <a:rPr lang="en-US" sz="2400" dirty="0" smtClean="0"/>
              <a:t>Options designed to help people take a fresh look at an issue</a:t>
            </a:r>
          </a:p>
          <a:p>
            <a:r>
              <a:rPr lang="en-US" sz="2400" dirty="0" smtClean="0"/>
              <a:t>Not the typical left-right divisions, not based on legislative proposals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1557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0"/>
            <a:ext cx="5885411" cy="1946807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268387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1661"/>
            <a:ext cx="8229600" cy="902547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FAQ # 3: CAN </a:t>
            </a:r>
            <a:r>
              <a:rPr lang="en-US" sz="3200" b="1" dirty="0">
                <a:solidFill>
                  <a:srgbClr val="0070C0"/>
                </a:solidFill>
              </a:rPr>
              <a:t>PEOPLE COMBINE THE OPTIONS?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759619"/>
            <a:ext cx="8229600" cy="377496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000" dirty="0"/>
              <a:t>In most </a:t>
            </a:r>
            <a:r>
              <a:rPr lang="en-US" sz="2000" dirty="0" smtClean="0"/>
              <a:t>deliberative forums, people </a:t>
            </a:r>
            <a:r>
              <a:rPr lang="en-US" sz="2000" dirty="0"/>
              <a:t>tend to like some elements from each of the </a:t>
            </a:r>
            <a:r>
              <a:rPr lang="en-US" sz="2000" dirty="0" smtClean="0"/>
              <a:t>options. This can be a </a:t>
            </a:r>
            <a:r>
              <a:rPr lang="en-US" sz="2000" dirty="0"/>
              <a:t>mark of a good exchange of ideas and looking for common ground. </a:t>
            </a:r>
            <a:br>
              <a:rPr lang="en-US" sz="2000" dirty="0"/>
            </a:br>
            <a:endParaRPr lang="en-US" sz="2000" dirty="0"/>
          </a:p>
          <a:p>
            <a:pPr marL="114300" indent="0">
              <a:spcAft>
                <a:spcPts val="500"/>
              </a:spcAft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However you may want to ask:</a:t>
            </a:r>
            <a:endParaRPr lang="en-US" sz="2000" b="1" dirty="0">
              <a:solidFill>
                <a:schemeClr val="accent2"/>
              </a:solidFill>
            </a:endParaRPr>
          </a:p>
          <a:p>
            <a:pPr lvl="1">
              <a:spcAft>
                <a:spcPts val="500"/>
              </a:spcAft>
            </a:pPr>
            <a:r>
              <a:rPr lang="en-US" sz="2000" dirty="0"/>
              <a:t>How realistic is it to think we can do all these </a:t>
            </a:r>
            <a:r>
              <a:rPr lang="en-US" sz="2000" dirty="0" smtClean="0"/>
              <a:t>things?</a:t>
            </a:r>
          </a:p>
          <a:p>
            <a:pPr lvl="1">
              <a:spcAft>
                <a:spcPts val="500"/>
              </a:spcAft>
            </a:pPr>
            <a:r>
              <a:rPr lang="en-US" sz="2000" dirty="0" smtClean="0"/>
              <a:t>Can </a:t>
            </a:r>
            <a:r>
              <a:rPr lang="en-US" sz="2000" dirty="0"/>
              <a:t>we afford to do all these </a:t>
            </a:r>
            <a:r>
              <a:rPr lang="en-US" sz="2000" dirty="0" smtClean="0"/>
              <a:t>things?</a:t>
            </a:r>
          </a:p>
          <a:p>
            <a:pPr lvl="1">
              <a:spcAft>
                <a:spcPts val="500"/>
              </a:spcAft>
            </a:pPr>
            <a:r>
              <a:rPr lang="en-US" sz="2000" dirty="0" smtClean="0"/>
              <a:t>Are </a:t>
            </a:r>
            <a:r>
              <a:rPr lang="en-US" sz="2000" dirty="0"/>
              <a:t>there conflicts or tensions if we try to do all these </a:t>
            </a:r>
            <a:r>
              <a:rPr lang="en-US" sz="2000" dirty="0" smtClean="0"/>
              <a:t>things?</a:t>
            </a:r>
          </a:p>
          <a:p>
            <a:pPr lvl="1">
              <a:spcAft>
                <a:spcPts val="500"/>
              </a:spcAft>
            </a:pPr>
            <a:r>
              <a:rPr lang="en-US" sz="2000" dirty="0" smtClean="0"/>
              <a:t>If we don’t have the money or time to do all of these things, which are the most important to you?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32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328323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9674"/>
            <a:ext cx="8229600" cy="90254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FAQ # 4: WHAT IF PEOPLE </a:t>
            </a:r>
            <a:r>
              <a:rPr lang="en-US" sz="3200" b="1" dirty="0">
                <a:solidFill>
                  <a:srgbClr val="0070C0"/>
                </a:solidFill>
              </a:rPr>
              <a:t>WANT MORE FACTS?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629229"/>
            <a:ext cx="8229600" cy="4312921"/>
          </a:xfrm>
        </p:spPr>
        <p:txBody>
          <a:bodyPr/>
          <a:lstStyle/>
          <a:p>
            <a:pPr marL="114300" indent="0">
              <a:buNone/>
            </a:pPr>
            <a:r>
              <a:rPr lang="en-US" sz="2000" dirty="0" smtClean="0"/>
              <a:t>Sometimes, it’s useful to suggest that people explore specific factual questions on their own after the forum. Having people </a:t>
            </a:r>
            <a:r>
              <a:rPr lang="en-US" sz="2000" dirty="0"/>
              <a:t>leave the forum with questions </a:t>
            </a:r>
            <a:r>
              <a:rPr lang="en-US" sz="2000" dirty="0" smtClean="0"/>
              <a:t>can be a sign they are deliberating. </a:t>
            </a:r>
          </a:p>
          <a:p>
            <a:pPr marL="114300" indent="0">
              <a:buNone/>
            </a:pPr>
            <a:endParaRPr lang="en-US" sz="2000" dirty="0">
              <a:solidFill>
                <a:srgbClr val="C00000"/>
              </a:solidFill>
            </a:endParaRPr>
          </a:p>
          <a:p>
            <a:pPr marL="114300" indent="0">
              <a:spcAft>
                <a:spcPts val="500"/>
              </a:spcAft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However you may want to ask:</a:t>
            </a:r>
            <a:endParaRPr lang="en-US" sz="2000" b="1" dirty="0">
              <a:solidFill>
                <a:srgbClr val="0070C0"/>
              </a:solidFill>
            </a:endParaRPr>
          </a:p>
          <a:p>
            <a:pPr lvl="1">
              <a:spcAft>
                <a:spcPts val="500"/>
              </a:spcAft>
            </a:pPr>
            <a:r>
              <a:rPr lang="en-US" sz="2000" dirty="0"/>
              <a:t>Why is this piece of information important to you?</a:t>
            </a:r>
          </a:p>
          <a:p>
            <a:pPr lvl="1">
              <a:spcAft>
                <a:spcPts val="500"/>
              </a:spcAft>
            </a:pPr>
            <a:r>
              <a:rPr lang="en-US" sz="2000" dirty="0"/>
              <a:t>How </a:t>
            </a:r>
            <a:r>
              <a:rPr lang="en-US" sz="2000" dirty="0" smtClean="0"/>
              <a:t>might </a:t>
            </a:r>
            <a:r>
              <a:rPr lang="en-US" sz="2000" dirty="0"/>
              <a:t>your views change depending on what you find out?</a:t>
            </a:r>
          </a:p>
          <a:p>
            <a:pPr lvl="1">
              <a:spcAft>
                <a:spcPts val="500"/>
              </a:spcAft>
            </a:pPr>
            <a:r>
              <a:rPr lang="en-US" sz="2000" dirty="0" smtClean="0"/>
              <a:t>If </a:t>
            </a:r>
            <a:r>
              <a:rPr lang="en-US" sz="2000" dirty="0"/>
              <a:t>the information is not available or it’s disputed, how would that </a:t>
            </a:r>
            <a:r>
              <a:rPr lang="en-US" sz="2000" dirty="0" smtClean="0"/>
              <a:t>affect </a:t>
            </a:r>
            <a:r>
              <a:rPr lang="en-US" sz="2000" dirty="0"/>
              <a:t>your thinking?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32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8629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124541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1017094"/>
            <a:ext cx="7886700" cy="99823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FAQ # 5: HOW CAN THE ISSUE BE LOCALIZED?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403022"/>
            <a:ext cx="7886700" cy="435356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/>
              <a:t>Nearly all issues have both local and national implications, and considering both is an important part of deliberation.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You may want to think about whether: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t would be </a:t>
            </a:r>
            <a:r>
              <a:rPr lang="en-US" sz="2000" dirty="0"/>
              <a:t>helpful to </a:t>
            </a:r>
            <a:r>
              <a:rPr lang="en-US" sz="2000" dirty="0" smtClean="0"/>
              <a:t>identify </a:t>
            </a:r>
            <a:r>
              <a:rPr lang="en-US" sz="2000" dirty="0"/>
              <a:t>a few local </a:t>
            </a:r>
            <a:r>
              <a:rPr lang="en-US" sz="2000" dirty="0" smtClean="0"/>
              <a:t>statistics </a:t>
            </a:r>
            <a:r>
              <a:rPr lang="en-US" sz="2000" dirty="0"/>
              <a:t>prior to the </a:t>
            </a:r>
            <a:r>
              <a:rPr lang="en-US" sz="2000" dirty="0" smtClean="0"/>
              <a:t>forum.</a:t>
            </a:r>
            <a:endParaRPr lang="en-US" sz="2000" dirty="0"/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here are people present who </a:t>
            </a:r>
            <a:r>
              <a:rPr lang="en-US" sz="2000" dirty="0"/>
              <a:t>can talk about how the issue is emerging </a:t>
            </a:r>
            <a:r>
              <a:rPr lang="en-US" sz="2000" dirty="0" smtClean="0"/>
              <a:t>locally.</a:t>
            </a:r>
            <a:endParaRPr lang="en-US" sz="2000" dirty="0"/>
          </a:p>
          <a:p>
            <a:pPr lvl="1"/>
            <a:r>
              <a:rPr lang="en-US" sz="2000" dirty="0" smtClean="0"/>
              <a:t>There are participants who </a:t>
            </a:r>
            <a:r>
              <a:rPr lang="en-US" sz="2000" dirty="0"/>
              <a:t>have lived in other communities </a:t>
            </a:r>
            <a:r>
              <a:rPr lang="en-US" sz="2000" dirty="0" smtClean="0"/>
              <a:t>who can offer </a:t>
            </a:r>
            <a:r>
              <a:rPr lang="en-US" sz="2000" dirty="0"/>
              <a:t>important </a:t>
            </a:r>
            <a:r>
              <a:rPr lang="en-US" sz="2000" dirty="0" smtClean="0"/>
              <a:t>comparisons.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132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212947"/>
            <a:ext cx="597408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703644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280" y="1604442"/>
            <a:ext cx="7886700" cy="97705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 smtClean="0"/>
              <a:t>WHAT </a:t>
            </a:r>
            <a:r>
              <a:rPr lang="en-US" sz="4000" b="1" dirty="0"/>
              <a:t>WE’LL COVER TODAY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877949"/>
              </p:ext>
            </p:extLst>
          </p:nvPr>
        </p:nvGraphicFramePr>
        <p:xfrm>
          <a:off x="628650" y="2777066"/>
          <a:ext cx="7886700" cy="3811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7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FAQ # 6: </a:t>
            </a:r>
            <a:r>
              <a:rPr lang="en-US" b="1" dirty="0">
                <a:solidFill>
                  <a:srgbClr val="0070C0"/>
                </a:solidFill>
              </a:rPr>
              <a:t>WHAT’S NEXT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NIF forums are a start</a:t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Many participants want to talk more</a:t>
            </a:r>
          </a:p>
          <a:p>
            <a:pPr lvl="1"/>
            <a:r>
              <a:rPr lang="en-US" dirty="0" smtClean="0"/>
              <a:t>Look for issue guides on related topics </a:t>
            </a:r>
            <a:r>
              <a:rPr lang="en-US" dirty="0" smtClean="0"/>
              <a:t>(e.g., </a:t>
            </a:r>
            <a:r>
              <a:rPr lang="en-US" dirty="0" smtClean="0"/>
              <a:t>healthcare, obesity, end of life choices, etc.)</a:t>
            </a:r>
          </a:p>
          <a:p>
            <a:pPr lvl="1"/>
            <a:r>
              <a:rPr lang="en-US" dirty="0" smtClean="0"/>
              <a:t>Conduct more forums, looking for ways to include perspectives that were not included earlier</a:t>
            </a:r>
          </a:p>
          <a:p>
            <a:pPr lvl="1"/>
            <a:r>
              <a:rPr lang="en-US" dirty="0" smtClean="0"/>
              <a:t>Consider inviting local </a:t>
            </a:r>
            <a:r>
              <a:rPr lang="en-US" dirty="0"/>
              <a:t>elected officials and their </a:t>
            </a:r>
            <a:r>
              <a:rPr lang="en-US" dirty="0" smtClean="0"/>
              <a:t>staff, local journalists to additional forums</a:t>
            </a:r>
          </a:p>
          <a:p>
            <a:r>
              <a:rPr lang="en-US" b="1" dirty="0">
                <a:solidFill>
                  <a:srgbClr val="0070C0"/>
                </a:solidFill>
              </a:rPr>
              <a:t>Others want to join with neighbors to act</a:t>
            </a:r>
          </a:p>
          <a:p>
            <a:pPr lvl="1"/>
            <a:r>
              <a:rPr lang="en-US" dirty="0" smtClean="0"/>
              <a:t>Deliberate the choices for acting locally</a:t>
            </a:r>
          </a:p>
          <a:p>
            <a:pPr lvl="1"/>
            <a:r>
              <a:rPr lang="en-US" dirty="0" smtClean="0"/>
              <a:t>Look for community “assets” so citizens can help solve problems</a:t>
            </a:r>
          </a:p>
          <a:p>
            <a:pPr lvl="1"/>
            <a:r>
              <a:rPr lang="en-US" dirty="0" smtClean="0"/>
              <a:t>Consider ways to build deliberation into community conversations long 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89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212947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646256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6065"/>
            <a:ext cx="8229600" cy="90254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ea typeface="Helvetica Neue Light"/>
                <a:sym typeface="Arial"/>
              </a:rPr>
              <a:t>WRAPPING UP: HERE’S </a:t>
            </a:r>
            <a:r>
              <a:rPr lang="en-US" sz="3200" b="1" dirty="0">
                <a:solidFill>
                  <a:srgbClr val="0070C0"/>
                </a:solidFill>
                <a:ea typeface="Helvetica Neue Light"/>
                <a:sym typeface="Arial"/>
              </a:rPr>
              <a:t>WHAT MATTERS MOST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722232"/>
            <a:ext cx="8229600" cy="381235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ea typeface="Helvetica Neue"/>
                <a:cs typeface="Helvetica Neue"/>
                <a:sym typeface="Calibri"/>
              </a:rPr>
              <a:t>INVITE A DIVERSE GROUP</a:t>
            </a:r>
            <a:r>
              <a:rPr lang="en-US" sz="3200" dirty="0" smtClean="0">
                <a:solidFill>
                  <a:srgbClr val="C00000"/>
                </a:solidFill>
                <a:ea typeface="Helvetica Neue"/>
                <a:cs typeface="Helvetica Neue"/>
                <a:sym typeface="Calibri"/>
              </a:rPr>
              <a:t/>
            </a:r>
            <a:br>
              <a:rPr lang="en-US" sz="3200" dirty="0" smtClean="0">
                <a:solidFill>
                  <a:srgbClr val="C00000"/>
                </a:solidFill>
                <a:ea typeface="Helvetica Neue"/>
                <a:cs typeface="Helvetica Neue"/>
                <a:sym typeface="Calibri"/>
              </a:rPr>
            </a:br>
            <a:r>
              <a:rPr lang="en-US" sz="3200" dirty="0" smtClean="0">
                <a:ea typeface="Helvetica Neue"/>
                <a:cs typeface="Helvetica Neue"/>
                <a:sym typeface="Calibri"/>
              </a:rPr>
              <a:t>This </a:t>
            </a:r>
            <a:r>
              <a:rPr lang="en-US" sz="3200" dirty="0" smtClean="0">
                <a:ea typeface="Helvetica Neue"/>
                <a:cs typeface="Helvetica Neue"/>
                <a:sym typeface="Calibri"/>
              </a:rPr>
              <a:t>brings </a:t>
            </a:r>
            <a:r>
              <a:rPr lang="en-US" sz="3200" dirty="0">
                <a:ea typeface="Helvetica Neue"/>
                <a:cs typeface="Helvetica Neue"/>
                <a:sym typeface="Calibri"/>
              </a:rPr>
              <a:t>different experiences and life stories into the </a:t>
            </a:r>
            <a:r>
              <a:rPr lang="en-US" sz="3200" dirty="0" smtClean="0">
                <a:ea typeface="Helvetica Neue"/>
                <a:cs typeface="Helvetica Neue"/>
                <a:sym typeface="Calibri"/>
              </a:rPr>
              <a:t>deliberation.</a:t>
            </a:r>
            <a:endParaRPr lang="en-US" sz="3200" dirty="0">
              <a:solidFill>
                <a:schemeClr val="accent1">
                  <a:lumMod val="50000"/>
                </a:schemeClr>
              </a:solidFill>
              <a:ea typeface="Helvetica Neue"/>
              <a:cs typeface="Helvetica Neue"/>
              <a:sym typeface="Calibri"/>
            </a:endParaRP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ea typeface="Helvetica Neue"/>
                <a:cs typeface="Helvetica Neue"/>
                <a:sym typeface="Calibri"/>
              </a:rPr>
              <a:t>READ THE GUIDE BEFORE THE FORUM. TAKE TIME TO PREPARE YOURSELF TO PRESENT THE OPTIONS FAIRLY.</a:t>
            </a:r>
            <a:br>
              <a:rPr lang="en-US" sz="3200" b="1" dirty="0" smtClean="0">
                <a:solidFill>
                  <a:srgbClr val="C00000"/>
                </a:solidFill>
                <a:ea typeface="Helvetica Neue"/>
                <a:cs typeface="Helvetica Neue"/>
                <a:sym typeface="Calibri"/>
              </a:rPr>
            </a:br>
            <a:r>
              <a:rPr lang="en-US" sz="3200" dirty="0" smtClean="0">
                <a:ea typeface="Helvetica Neue"/>
                <a:cs typeface="Helvetica Neue"/>
                <a:sym typeface="Calibri"/>
              </a:rPr>
              <a:t>If you understand </a:t>
            </a:r>
            <a:r>
              <a:rPr lang="en-US" sz="3200" dirty="0">
                <a:ea typeface="Helvetica Neue"/>
                <a:cs typeface="Helvetica Neue"/>
                <a:sym typeface="Calibri"/>
              </a:rPr>
              <a:t>the values and tensions </a:t>
            </a:r>
            <a:r>
              <a:rPr lang="en-US" sz="3200" dirty="0" smtClean="0">
                <a:ea typeface="Helvetica Neue"/>
                <a:cs typeface="Helvetica Neue"/>
                <a:sym typeface="Calibri"/>
              </a:rPr>
              <a:t>presented in the guide, you’ll </a:t>
            </a:r>
            <a:r>
              <a:rPr lang="en-US" sz="3200" dirty="0">
                <a:ea typeface="Helvetica Neue"/>
                <a:cs typeface="Helvetica Neue"/>
                <a:sym typeface="Calibri"/>
              </a:rPr>
              <a:t>be able </a:t>
            </a:r>
            <a:r>
              <a:rPr lang="en-US" sz="3200" dirty="0" smtClean="0">
                <a:ea typeface="Helvetica Neue"/>
                <a:cs typeface="Helvetica Neue"/>
                <a:sym typeface="Calibri"/>
              </a:rPr>
              <a:t>to help participants conside</a:t>
            </a:r>
            <a:r>
              <a:rPr lang="en-US" dirty="0" smtClean="0">
                <a:ea typeface="Helvetica Neue"/>
                <a:cs typeface="Helvetica Neue"/>
                <a:sym typeface="Calibri"/>
              </a:rPr>
              <a:t>r each option with its </a:t>
            </a:r>
            <a:r>
              <a:rPr lang="en-US" sz="3200" dirty="0" smtClean="0">
                <a:ea typeface="Helvetica Neue"/>
                <a:cs typeface="Helvetica Neue"/>
                <a:sym typeface="Calibri"/>
              </a:rPr>
              <a:t>best </a:t>
            </a:r>
            <a:r>
              <a:rPr lang="en-US" sz="3200" dirty="0">
                <a:ea typeface="Helvetica Neue"/>
                <a:cs typeface="Helvetica Neue"/>
                <a:sym typeface="Calibri"/>
              </a:rPr>
              <a:t>foot </a:t>
            </a:r>
            <a:r>
              <a:rPr lang="en-US" sz="3200" dirty="0" smtClean="0">
                <a:ea typeface="Helvetica Neue"/>
                <a:cs typeface="Helvetica Neue"/>
                <a:sym typeface="Calibri"/>
              </a:rPr>
              <a:t>forward.</a:t>
            </a:r>
            <a:endParaRPr lang="en-US" sz="3200" dirty="0">
              <a:solidFill>
                <a:schemeClr val="accent1">
                  <a:lumMod val="50000"/>
                </a:schemeClr>
              </a:solidFill>
              <a:ea typeface="Helvetica Neue"/>
              <a:cs typeface="Helvetica Neue"/>
              <a:sym typeface="Calibri"/>
            </a:endParaRPr>
          </a:p>
          <a:p>
            <a:pPr marL="0" indent="0">
              <a:lnSpc>
                <a:spcPct val="120000"/>
              </a:lnSpc>
              <a:spcAft>
                <a:spcPts val="500"/>
              </a:spcAft>
              <a:buNone/>
            </a:pPr>
            <a:r>
              <a:rPr lang="en-US" sz="3200" b="1" dirty="0" smtClean="0">
                <a:solidFill>
                  <a:srgbClr val="C00000"/>
                </a:solidFill>
                <a:ea typeface="Helvetica Neue"/>
                <a:cs typeface="Helvetica Neue"/>
                <a:sym typeface="Calibri"/>
              </a:rPr>
              <a:t>SET A TONE WHERE PARTICIPANTS ARE ENCOURAGED TO WORK THROUGH TENSIONS AND </a:t>
            </a:r>
            <a:r>
              <a:rPr lang="en-US" sz="3200" b="1" dirty="0" smtClean="0">
                <a:solidFill>
                  <a:srgbClr val="C00000"/>
                </a:solidFill>
                <a:ea typeface="Helvetica Neue"/>
                <a:cs typeface="Helvetica Neue"/>
                <a:sym typeface="Calibri"/>
              </a:rPr>
              <a:t>TRADE-OFFS</a:t>
            </a:r>
            <a:r>
              <a:rPr lang="en-US" sz="3200" b="1" dirty="0" smtClean="0">
                <a:solidFill>
                  <a:srgbClr val="C00000"/>
                </a:solidFill>
                <a:ea typeface="Helvetica Neue"/>
                <a:cs typeface="Helvetica Neue"/>
                <a:sym typeface="Calibri"/>
              </a:rPr>
              <a:t>.</a:t>
            </a:r>
            <a:br>
              <a:rPr lang="en-US" sz="3200" b="1" dirty="0" smtClean="0">
                <a:solidFill>
                  <a:srgbClr val="C00000"/>
                </a:solidFill>
                <a:ea typeface="Helvetica Neue"/>
                <a:cs typeface="Helvetica Neue"/>
                <a:sym typeface="Calibri"/>
              </a:rPr>
            </a:br>
            <a:r>
              <a:rPr lang="en-US" sz="3200" dirty="0" smtClean="0">
                <a:ea typeface="Helvetica Neue"/>
                <a:cs typeface="Helvetica Neue"/>
                <a:sym typeface="Calibri"/>
              </a:rPr>
              <a:t>Sometimes participants want to avoid tough questions and trade-offs, but honestly </a:t>
            </a:r>
            <a:r>
              <a:rPr lang="en-US" sz="3200" dirty="0">
                <a:ea typeface="Helvetica Neue"/>
                <a:cs typeface="Helvetica Neue"/>
                <a:sym typeface="Calibri"/>
              </a:rPr>
              <a:t>facing up to </a:t>
            </a:r>
            <a:r>
              <a:rPr lang="en-US" sz="3200" dirty="0" smtClean="0">
                <a:ea typeface="Helvetica Neue"/>
                <a:cs typeface="Helvetica Neue"/>
                <a:sym typeface="Calibri"/>
              </a:rPr>
              <a:t>them is </a:t>
            </a:r>
            <a:r>
              <a:rPr lang="en-US" sz="3200" dirty="0">
                <a:ea typeface="Helvetica Neue"/>
                <a:cs typeface="Helvetica Neue"/>
                <a:sym typeface="Calibri"/>
              </a:rPr>
              <a:t>what makes </a:t>
            </a:r>
            <a:r>
              <a:rPr lang="en-US" sz="3200" dirty="0" smtClean="0">
                <a:ea typeface="Helvetica Neue"/>
                <a:cs typeface="Helvetica Neue"/>
                <a:sym typeface="Calibri"/>
              </a:rPr>
              <a:t>a forum deliberative — and rewarding!</a:t>
            </a:r>
            <a:endParaRPr lang="en-US" sz="3200" dirty="0">
              <a:ea typeface="Helvetica Neue"/>
              <a:cs typeface="Helvetica Neue"/>
              <a:sym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1167071"/>
            <a:ext cx="8229600" cy="7015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/>
            </a:r>
            <a:br>
              <a:rPr lang="en-US" sz="3200" b="1" dirty="0" smtClean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/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WHAT RESOURCES ARE AVAILABLE?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6252091"/>
            <a:ext cx="7886700" cy="3366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" name="Picture 13" descr="PPT pic4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-13048"/>
            <a:ext cx="5885411" cy="173386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546100" y="1814551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444500" y="2236193"/>
            <a:ext cx="8229600" cy="389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Font typeface="Arial" panose="020B0604020202020204" pitchFamily="34" charset="0"/>
              <a:buNone/>
            </a:pPr>
            <a:endParaRPr lang="en-US" sz="1600" i="1" dirty="0" smtClean="0"/>
          </a:p>
          <a:p>
            <a:pPr>
              <a:spcBef>
                <a:spcPts val="800"/>
              </a:spcBef>
            </a:pPr>
            <a:r>
              <a:rPr lang="en-US" sz="2000" dirty="0" smtClean="0"/>
              <a:t>Issue guides, moderator guides, questionnaires, and additional moderator development materials are available at </a:t>
            </a:r>
            <a:r>
              <a:rPr lang="en-US" sz="2000" b="1" dirty="0" smtClean="0">
                <a:hlinkClick r:id="rId4"/>
              </a:rPr>
              <a:t>www.nifi.org</a:t>
            </a:r>
            <a:r>
              <a:rPr lang="en-US" sz="2000" b="1" dirty="0" smtClean="0"/>
              <a:t>. 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Some materials are free. Others are available at very reasonable cost </a:t>
            </a:r>
          </a:p>
          <a:p>
            <a:pPr>
              <a:spcBef>
                <a:spcPts val="800"/>
              </a:spcBef>
            </a:pPr>
            <a:r>
              <a:rPr lang="en-US" sz="2000" dirty="0" smtClean="0"/>
              <a:t>Download short videos presenting options on many issues at: </a:t>
            </a:r>
            <a:r>
              <a:rPr lang="en-US" sz="2000" b="1" dirty="0" smtClean="0">
                <a:hlinkClick r:id="rId5"/>
              </a:rPr>
              <a:t>https://vimeo.com/nifi/vod_pages</a:t>
            </a:r>
            <a:endParaRPr lang="en-US" sz="2000" b="1" dirty="0" smtClean="0"/>
          </a:p>
          <a:p>
            <a:pPr>
              <a:spcBef>
                <a:spcPts val="800"/>
              </a:spcBef>
            </a:pPr>
            <a:r>
              <a:rPr lang="en-US" sz="2000" dirty="0" smtClean="0"/>
              <a:t>Prepare by participating in an online forum at </a:t>
            </a:r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www.nifi.org/en/common-ground-action</a:t>
            </a:r>
            <a:r>
              <a:rPr lang="en-US" sz="2000" b="1" dirty="0" smtClean="0">
                <a:solidFill>
                  <a:srgbClr val="002060"/>
                </a:solidFill>
              </a:rPr>
              <a:t>.</a:t>
            </a:r>
            <a:r>
              <a:rPr lang="en-US" sz="2000" dirty="0" smtClean="0"/>
              <a:t> </a:t>
            </a:r>
            <a:r>
              <a:rPr lang="en-US" sz="2000" dirty="0" smtClean="0"/>
              <a:t>It’s a great way to familiarize yourself with deliberative forums and see how deliberation may go on your issue.</a:t>
            </a:r>
            <a:r>
              <a:rPr lang="en-US" sz="2000" b="1" dirty="0" smtClean="0"/>
              <a:t> </a:t>
            </a:r>
            <a:endParaRPr lang="en-US" sz="2000" b="1" dirty="0"/>
          </a:p>
          <a:p>
            <a:pPr>
              <a:spcBef>
                <a:spcPts val="800"/>
              </a:spcBef>
            </a:pPr>
            <a:r>
              <a:rPr lang="en-US" sz="2000" b="1" dirty="0" smtClean="0"/>
              <a:t>Kettering Foundation: </a:t>
            </a:r>
            <a:r>
              <a:rPr lang="en-US" sz="2000" dirty="0" smtClean="0">
                <a:hlinkClick r:id="rId7"/>
              </a:rPr>
              <a:t>www.kettering.org</a:t>
            </a:r>
            <a:endParaRPr lang="en-US" sz="2000" dirty="0" smtClean="0"/>
          </a:p>
          <a:p>
            <a:pPr>
              <a:spcBef>
                <a:spcPts val="800"/>
              </a:spcBef>
            </a:pPr>
            <a:r>
              <a:rPr lang="en-US" sz="2000" b="1" dirty="0" smtClean="0"/>
              <a:t>National </a:t>
            </a:r>
            <a:r>
              <a:rPr lang="en-US" sz="2000" b="1" dirty="0"/>
              <a:t>Issues </a:t>
            </a:r>
            <a:r>
              <a:rPr lang="en-US" sz="2000" b="1" dirty="0" smtClean="0"/>
              <a:t>Forums: </a:t>
            </a:r>
            <a:r>
              <a:rPr lang="en-US" sz="2000" dirty="0" smtClean="0">
                <a:hlinkClick r:id="rId8"/>
              </a:rPr>
              <a:t>www.nifi.org</a:t>
            </a:r>
            <a:endParaRPr lang="en-US" sz="2000" dirty="0"/>
          </a:p>
          <a:p>
            <a:pPr>
              <a:spcBef>
                <a:spcPts val="800"/>
              </a:spcBef>
            </a:pPr>
            <a:endParaRPr lang="en-US" sz="2000" dirty="0" smtClean="0"/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-194309"/>
            <a:ext cx="5589271" cy="1646617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913232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994413"/>
            <a:ext cx="8801100" cy="1588769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“DELIBERATION” </a:t>
            </a:r>
            <a:r>
              <a:rPr lang="en-US" sz="4000" b="1" dirty="0" smtClean="0">
                <a:solidFill>
                  <a:schemeClr val="accent2"/>
                </a:solidFill>
              </a:rPr>
              <a:t/>
            </a:r>
            <a:br>
              <a:rPr lang="en-US" sz="40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(What It Is and Why It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atters)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6750" y="2566754"/>
            <a:ext cx="7886700" cy="4216892"/>
          </a:xfrm>
        </p:spPr>
        <p:txBody>
          <a:bodyPr>
            <a:normAutofit fontScale="85000" lnSpcReduction="20000"/>
          </a:bodyPr>
          <a:lstStyle/>
          <a:p>
            <a:pPr marL="594360" indent="-45720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Deliberation is a </a:t>
            </a:r>
            <a:r>
              <a:rPr lang="en-US" sz="2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form of political discourse </a:t>
            </a:r>
            <a:r>
              <a:rPr lang="en-US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where people:</a:t>
            </a:r>
          </a:p>
          <a:p>
            <a:pPr marL="937260" lvl="1" indent="-457200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Tackle issues that are not easily solved</a:t>
            </a:r>
          </a:p>
          <a:p>
            <a:pPr marL="937260" lvl="1" indent="-457200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Face up to </a:t>
            </a:r>
            <a:r>
              <a:rPr lang="en-US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issues </a:t>
            </a:r>
            <a:r>
              <a:rPr lang="en-US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where people disagree</a:t>
            </a:r>
          </a:p>
          <a:p>
            <a:pPr marL="937260" lvl="1" indent="-457200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Look at </a:t>
            </a:r>
            <a:r>
              <a:rPr lang="en-US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difficult issues with </a:t>
            </a:r>
            <a:r>
              <a:rPr lang="en-US" sz="26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an open mind</a:t>
            </a:r>
          </a:p>
          <a:p>
            <a:pPr marL="937260" lvl="1" indent="-457200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Listen carefully to different perspectives </a:t>
            </a:r>
          </a:p>
          <a:p>
            <a:pPr marL="937260" lvl="1" indent="-457200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Weigh the benefits and trade-offs of different courses of action</a:t>
            </a:r>
          </a:p>
          <a:p>
            <a:pPr marL="937260" lvl="1" indent="-457200"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Think about what matters most to them—what they really value when they can’t have everything</a:t>
            </a:r>
          </a:p>
          <a:p>
            <a:pPr marL="594360" indent="-45720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Deliberation matters because democracy depends on citizens coming together and making well-thought-out decisions on what we can do together to solve tough problems </a:t>
            </a:r>
          </a:p>
          <a:p>
            <a:pPr marL="594360" indent="-457200">
              <a:buFont typeface="Wingdings" panose="05000000000000000000" pitchFamily="2" charset="2"/>
              <a:buChar char="v"/>
            </a:pP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DELIBERATION</a:t>
            </a:r>
            <a:r>
              <a:rPr lang="en-US" sz="4000" dirty="0" smtClean="0"/>
              <a:t>—What It’s Not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Deliberation is NOT: </a:t>
            </a:r>
          </a:p>
          <a:p>
            <a:pPr lvl="1"/>
            <a:r>
              <a:rPr lang="en-US" sz="2000" b="1" dirty="0" smtClean="0"/>
              <a:t>Debate</a:t>
            </a:r>
            <a:r>
              <a:rPr lang="en-US" sz="2000" dirty="0" smtClean="0"/>
              <a:t>—where each side states a specific opening position and argues against the opposing view</a:t>
            </a:r>
          </a:p>
          <a:p>
            <a:pPr lvl="1"/>
            <a:r>
              <a:rPr lang="en-US" sz="2000" b="1" dirty="0" smtClean="0"/>
              <a:t>Discussion</a:t>
            </a:r>
            <a:r>
              <a:rPr lang="en-US" sz="2000" dirty="0" smtClean="0"/>
              <a:t>—where people examine an issue, but do not confront choices or weigh benefits and trade-offs</a:t>
            </a:r>
          </a:p>
          <a:p>
            <a:pPr lvl="1"/>
            <a:r>
              <a:rPr lang="en-US" sz="2000" b="1" dirty="0" smtClean="0"/>
              <a:t>Advocacy</a:t>
            </a:r>
            <a:r>
              <a:rPr lang="en-US" sz="2000" dirty="0" smtClean="0"/>
              <a:t>—where people enlist supporters and rally for agreed-upon courses of action</a:t>
            </a:r>
          </a:p>
          <a:p>
            <a:pPr lvl="1"/>
            <a:r>
              <a:rPr lang="en-US" sz="2000" b="1" dirty="0" smtClean="0"/>
              <a:t>Making a “To Do” List—</a:t>
            </a:r>
            <a:r>
              <a:rPr lang="en-US" sz="2000" dirty="0" smtClean="0"/>
              <a:t>where</a:t>
            </a:r>
            <a:r>
              <a:rPr lang="en-US" sz="2000" b="1" dirty="0" smtClean="0"/>
              <a:t> </a:t>
            </a:r>
            <a:r>
              <a:rPr lang="en-US" sz="2000" dirty="0" smtClean="0"/>
              <a:t>people identify a few broadly-acceptable ideas and organize or advocate for them</a:t>
            </a:r>
          </a:p>
          <a:p>
            <a:r>
              <a:rPr lang="en-US" sz="2400" dirty="0" smtClean="0"/>
              <a:t>All of these have a role in a democracy, but deliberation requires that people wrestle with different approaches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24919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212947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913232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611661"/>
            <a:ext cx="8801100" cy="147320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WHY </a:t>
            </a:r>
            <a:r>
              <a:rPr lang="en-US" sz="3600" b="1" dirty="0" smtClean="0">
                <a:solidFill>
                  <a:srgbClr val="0070C0"/>
                </a:solidFill>
              </a:rPr>
              <a:t>DELIBERATE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br>
              <a:rPr lang="en-US" sz="3200" b="1" dirty="0" smtClean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6750" y="3098308"/>
            <a:ext cx="7886700" cy="3627917"/>
          </a:xfrm>
        </p:spPr>
        <p:txBody>
          <a:bodyPr>
            <a:normAutofit fontScale="85000" lnSpcReduction="10000"/>
          </a:bodyPr>
          <a:lstStyle/>
          <a:p>
            <a:pPr marL="137160" indent="0" algn="ctr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Deliberating is necessary when a </a:t>
            </a:r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problem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requires </a:t>
            </a:r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people</a:t>
            </a:r>
          </a:p>
          <a:p>
            <a:pPr marL="137160" indent="0" algn="ctr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to make an ethical decision. The </a:t>
            </a:r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questions we wrestle </a:t>
            </a:r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with </a:t>
            </a:r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are:</a:t>
            </a:r>
          </a:p>
          <a:p>
            <a:pPr marL="137160" indent="0" algn="ctr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endParaRPr lang="en-US" sz="20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37160" indent="0" algn="ctr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“What should we do?”</a:t>
            </a:r>
          </a:p>
          <a:p>
            <a:pPr marL="137160" indent="0" algn="ctr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“Which solutions reflect my values—the things I care most about?”</a:t>
            </a:r>
          </a:p>
          <a:p>
            <a:pPr marL="137160" indent="0" algn="ctr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“Could there be unintended consequences I haven’t thought about?”</a:t>
            </a:r>
          </a:p>
          <a:p>
            <a:pPr marL="137160" indent="0" algn="ctr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“No solution is perfect. Am I willing to accept the trade-offs of what I decide?”</a:t>
            </a:r>
          </a:p>
          <a:p>
            <a:pPr marL="480060" indent="-342900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</a:pP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37160" indent="0" algn="ctr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Deliberation happens all the time:</a:t>
            </a:r>
          </a:p>
          <a:p>
            <a:pPr marL="137160" indent="0" algn="ctr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We routinely deliberate about personal, family, and work decisions.</a:t>
            </a:r>
          </a:p>
          <a:p>
            <a:pPr marL="137160" indent="0" algn="ctr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It’s essential for our politics as well </a:t>
            </a:r>
            <a:endParaRPr lang="en-US"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10743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913232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611661"/>
            <a:ext cx="8801100" cy="147320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THE COMPONENTS OF</a:t>
            </a:r>
            <a:br>
              <a:rPr lang="en-US" sz="4000" b="1" dirty="0" smtClean="0">
                <a:solidFill>
                  <a:srgbClr val="0070C0"/>
                </a:solidFill>
              </a:rPr>
            </a:br>
            <a:r>
              <a:rPr lang="en-US" sz="4000" b="1" dirty="0" smtClean="0">
                <a:solidFill>
                  <a:srgbClr val="0070C0"/>
                </a:solidFill>
              </a:rPr>
              <a:t>THE NIF DELIBERATIVE FORUM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6750" y="3098308"/>
            <a:ext cx="7886700" cy="3627917"/>
          </a:xfrm>
        </p:spPr>
        <p:txBody>
          <a:bodyPr>
            <a:normAutofit/>
          </a:bodyPr>
          <a:lstStyle/>
          <a:p>
            <a:pPr marL="137160" indent="0">
              <a:lnSpc>
                <a:spcPct val="100000"/>
              </a:lnSpc>
              <a:buNone/>
            </a:pPr>
            <a:r>
              <a:rPr lang="en-US" sz="2000" dirty="0" smtClean="0"/>
              <a:t>The moderator of an NIF forum is part of an ecosystem designed to foster deliberation. The ecosystem includes:</a:t>
            </a:r>
            <a:br>
              <a:rPr lang="en-US" sz="2000" dirty="0" smtClean="0"/>
            </a:br>
            <a:endParaRPr lang="en-US" sz="2000" dirty="0" smtClean="0"/>
          </a:p>
          <a:p>
            <a:pPr marL="594360" indent="-457200">
              <a:buFont typeface="+mj-lt"/>
              <a:buAutoNum type="arabicPeriod"/>
            </a:pPr>
            <a:r>
              <a:rPr lang="en-US" sz="2000" dirty="0"/>
              <a:t>An issue </a:t>
            </a:r>
            <a:r>
              <a:rPr lang="en-US" sz="2000" dirty="0" smtClean="0"/>
              <a:t>guide―</a:t>
            </a:r>
            <a:r>
              <a:rPr lang="en-US" sz="2000" dirty="0" smtClean="0">
                <a:solidFill>
                  <a:srgbClr val="0070C0"/>
                </a:solidFill>
              </a:rPr>
              <a:t>especially </a:t>
            </a:r>
            <a:r>
              <a:rPr lang="en-US" sz="2000" dirty="0">
                <a:solidFill>
                  <a:srgbClr val="0070C0"/>
                </a:solidFill>
              </a:rPr>
              <a:t>the </a:t>
            </a:r>
            <a:r>
              <a:rPr lang="en-US" sz="2000" dirty="0" smtClean="0">
                <a:solidFill>
                  <a:srgbClr val="0070C0"/>
                </a:solidFill>
              </a:rPr>
              <a:t>choice framework  </a:t>
            </a:r>
            <a:endParaRPr lang="en-US" sz="2000" dirty="0">
              <a:solidFill>
                <a:srgbClr val="0070C0"/>
              </a:solidFill>
            </a:endParaRPr>
          </a:p>
          <a:p>
            <a:pPr marL="594360" indent="-457200">
              <a:buFont typeface="+mj-lt"/>
              <a:buAutoNum type="arabicPeriod"/>
            </a:pPr>
            <a:r>
              <a:rPr lang="en-US" sz="2000" dirty="0"/>
              <a:t>The forum design </a:t>
            </a:r>
          </a:p>
          <a:p>
            <a:pPr marL="594360" indent="-457200">
              <a:buFont typeface="+mj-lt"/>
              <a:buAutoNum type="arabicPeriod"/>
            </a:pPr>
            <a:r>
              <a:rPr lang="en-US" sz="2000" dirty="0"/>
              <a:t>One or more moderators </a:t>
            </a:r>
            <a:r>
              <a:rPr lang="en-US" sz="2000" dirty="0">
                <a:solidFill>
                  <a:srgbClr val="0070C0"/>
                </a:solidFill>
              </a:rPr>
              <a:t>who understand their role</a:t>
            </a:r>
          </a:p>
          <a:p>
            <a:pPr marL="594360" indent="-457200">
              <a:buFont typeface="+mj-lt"/>
              <a:buAutoNum type="arabicPeriod"/>
            </a:pPr>
            <a:r>
              <a:rPr lang="en-US" sz="2000" dirty="0"/>
              <a:t>Participants </a:t>
            </a:r>
            <a:r>
              <a:rPr lang="en-US" sz="2000" dirty="0">
                <a:solidFill>
                  <a:srgbClr val="0070C0"/>
                </a:solidFill>
              </a:rPr>
              <a:t>who understand the purpose of a deliberative </a:t>
            </a:r>
            <a:r>
              <a:rPr lang="en-US" sz="2000" dirty="0" smtClean="0">
                <a:solidFill>
                  <a:srgbClr val="0070C0"/>
                </a:solidFill>
              </a:rPr>
              <a:t>forum </a:t>
            </a:r>
            <a:r>
              <a:rPr lang="en-US" sz="2000" dirty="0">
                <a:solidFill>
                  <a:srgbClr val="0070C0"/>
                </a:solidFill>
              </a:rPr>
              <a:t>and the importance of weighing options and trade-offs</a:t>
            </a:r>
          </a:p>
          <a:p>
            <a:pPr marL="480060" indent="-342900"/>
            <a:endParaRPr lang="en-US" sz="2000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1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4309" y="212947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913232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32624"/>
            <a:ext cx="8801100" cy="224034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1. THE ISSUE GUIDE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6750" y="2566487"/>
            <a:ext cx="7886700" cy="4159741"/>
          </a:xfrm>
        </p:spPr>
        <p:txBody>
          <a:bodyPr>
            <a:normAutofit lnSpcReduction="10000"/>
          </a:bodyPr>
          <a:lstStyle/>
          <a:p>
            <a:pPr marL="137160" indent="0">
              <a:lnSpc>
                <a:spcPct val="100000"/>
              </a:lnSpc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480060" indent="-342900">
              <a:lnSpc>
                <a:spcPct val="100000"/>
              </a:lnSpc>
            </a:pPr>
            <a:r>
              <a:rPr lang="en-US" sz="2400" dirty="0" smtClean="0"/>
              <a:t>Presents a framework and context for deliberating on an issue</a:t>
            </a:r>
          </a:p>
          <a:p>
            <a:pPr marL="480060" indent="-342900">
              <a:lnSpc>
                <a:spcPct val="100000"/>
              </a:lnSpc>
            </a:pPr>
            <a:r>
              <a:rPr lang="en-US" sz="2400" dirty="0" smtClean="0"/>
              <a:t>Lays out 3 </a:t>
            </a:r>
            <a:r>
              <a:rPr lang="en-US" sz="2400" dirty="0"/>
              <a:t>or 4 </a:t>
            </a:r>
            <a:r>
              <a:rPr lang="en-US" sz="2400" dirty="0" smtClean="0"/>
              <a:t>ways of approaching the issue, each based on values people care about, </a:t>
            </a:r>
            <a:r>
              <a:rPr lang="en-US" sz="2400" dirty="0" smtClean="0"/>
              <a:t>e.g.: </a:t>
            </a:r>
            <a:r>
              <a:rPr lang="en-US" sz="2400" dirty="0" smtClean="0"/>
              <a:t>being fair, having freedom, living a safe, secure life, being responsible, being able to make decisions for yourself. </a:t>
            </a:r>
          </a:p>
          <a:p>
            <a:pPr marL="480060" indent="-342900">
              <a:lnSpc>
                <a:spcPct val="100000"/>
              </a:lnSpc>
            </a:pPr>
            <a:r>
              <a:rPr lang="en-US" sz="2400" dirty="0" smtClean="0"/>
              <a:t>Describes proposals for change associated with each choice, including their benefits and trade-offs</a:t>
            </a:r>
          </a:p>
          <a:p>
            <a:pPr marL="480060" indent="-342900">
              <a:lnSpc>
                <a:spcPct val="100000"/>
              </a:lnSpc>
            </a:pPr>
            <a:r>
              <a:rPr lang="en-US" sz="2400" dirty="0" smtClean="0"/>
              <a:t>Poses questions that encourage participants to deliberate and reflect on what they are hearing from others.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59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PT pic4.jp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212947"/>
            <a:ext cx="5885411" cy="1733860"/>
          </a:xfrm>
          <a:prstGeom prst="rect">
            <a:avLst/>
          </a:prstGeom>
        </p:spPr>
      </p:pic>
      <p:pic>
        <p:nvPicPr>
          <p:cNvPr id="19" name="Picture 18" descr="PPT pic3.jpg"/>
          <p:cNvPicPr>
            <a:picLocks noChangeAspect="1"/>
          </p:cNvPicPr>
          <p:nvPr/>
        </p:nvPicPr>
        <p:blipFill>
          <a:blip r:embed="rId4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080" y="5403494"/>
            <a:ext cx="3169920" cy="191170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6100" y="2913232"/>
            <a:ext cx="8128000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082805" y="4912269"/>
            <a:ext cx="6742815" cy="1644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sz="900" b="1" dirty="0">
              <a:solidFill>
                <a:srgbClr val="E68323"/>
              </a:solidFill>
              <a:latin typeface="Helvetica Neue Light"/>
              <a:ea typeface="ＭＳ Ｐゴシック" charset="-128"/>
              <a:cs typeface="Helvetica Neue Light"/>
            </a:endParaRPr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1622316" y="6346345"/>
            <a:ext cx="5213577" cy="874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en-US" b="1" dirty="0">
              <a:solidFill>
                <a:srgbClr val="41AFB7"/>
              </a:solidFill>
              <a:latin typeface="Helvetica Neue Light"/>
              <a:ea typeface="MS PGothic" charset="0"/>
              <a:cs typeface="Helvetica Neue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32624"/>
            <a:ext cx="8801100" cy="22403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2. FORUM DESIGN―FOUR KEY ELEMENTS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Participants are more likely to deliberate</a:t>
            </a:r>
            <a:b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when they have a chance to: 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6750" y="2566487"/>
            <a:ext cx="7886700" cy="4159741"/>
          </a:xfrm>
        </p:spPr>
        <p:txBody>
          <a:bodyPr>
            <a:normAutofit lnSpcReduction="10000"/>
          </a:bodyPr>
          <a:lstStyle/>
          <a:p>
            <a:pPr marL="137160" indent="0">
              <a:lnSpc>
                <a:spcPct val="100000"/>
              </a:lnSpc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 marL="59436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 smtClean="0">
                <a:solidFill>
                  <a:srgbClr val="0070C0"/>
                </a:solidFill>
              </a:rPr>
              <a:t>THINK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about the distinctive goal of deliberative forums and consider the ground rules for the conversation</a:t>
            </a:r>
          </a:p>
          <a:p>
            <a:pPr marL="59436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SHARE</a:t>
            </a:r>
            <a:r>
              <a:rPr lang="en-US" sz="2000" dirty="0"/>
              <a:t> their personal stakes and experiences and </a:t>
            </a:r>
            <a:r>
              <a:rPr lang="en-US" sz="2000" b="1" dirty="0">
                <a:solidFill>
                  <a:srgbClr val="0070C0"/>
                </a:solidFill>
              </a:rPr>
              <a:t>LISTEN</a:t>
            </a:r>
            <a:r>
              <a:rPr lang="en-US" sz="2000" b="1" dirty="0"/>
              <a:t> </a:t>
            </a:r>
            <a:r>
              <a:rPr lang="en-US" sz="2000" dirty="0"/>
              <a:t>to those of the other participants</a:t>
            </a:r>
          </a:p>
          <a:p>
            <a:pPr marL="59436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WEIGH</a:t>
            </a:r>
            <a:r>
              <a:rPr lang="en-US" sz="2000" dirty="0"/>
              <a:t> the options and proposals in the issue framework and wrestle with the </a:t>
            </a:r>
            <a:r>
              <a:rPr lang="en-US" sz="2000" dirty="0" smtClean="0"/>
              <a:t>benefits and </a:t>
            </a:r>
            <a:r>
              <a:rPr lang="en-US" sz="2000" dirty="0"/>
              <a:t>trade-offs</a:t>
            </a:r>
          </a:p>
          <a:p>
            <a:pPr marL="594360" indent="-457200">
              <a:lnSpc>
                <a:spcPct val="10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</a:rPr>
              <a:t>REFLECT</a:t>
            </a:r>
            <a:r>
              <a:rPr lang="en-US" sz="2000" dirty="0"/>
              <a:t> on </a:t>
            </a:r>
            <a:r>
              <a:rPr lang="en-US" sz="2000" dirty="0" smtClean="0"/>
              <a:t>their deliberations, identifying points where there’s common ground and where </a:t>
            </a:r>
            <a:r>
              <a:rPr lang="en-US" sz="2000" dirty="0"/>
              <a:t>work </a:t>
            </a:r>
            <a:r>
              <a:rPr lang="en-US" sz="2000" dirty="0" smtClean="0"/>
              <a:t>remains. </a:t>
            </a:r>
          </a:p>
          <a:p>
            <a:pPr marL="137160" indent="0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REFLECTIONS </a:t>
            </a:r>
            <a:r>
              <a:rPr lang="en-US" sz="2000" b="1" dirty="0" smtClean="0"/>
              <a:t>may </a:t>
            </a:r>
            <a:r>
              <a:rPr lang="en-US" sz="2000" b="1" dirty="0"/>
              <a:t>include identifying </a:t>
            </a:r>
            <a:r>
              <a:rPr lang="en-US" sz="2000" b="1" dirty="0" smtClean="0">
                <a:solidFill>
                  <a:srgbClr val="0070C0"/>
                </a:solidFill>
              </a:rPr>
              <a:t>points </a:t>
            </a:r>
            <a:r>
              <a:rPr lang="en-US" sz="2000" b="1" dirty="0">
                <a:solidFill>
                  <a:srgbClr val="0070C0"/>
                </a:solidFill>
              </a:rPr>
              <a:t>of </a:t>
            </a:r>
            <a:r>
              <a:rPr lang="en-US" sz="2000" b="1" dirty="0" smtClean="0">
                <a:solidFill>
                  <a:srgbClr val="0070C0"/>
                </a:solidFill>
              </a:rPr>
              <a:t>agreemen</a:t>
            </a:r>
            <a:r>
              <a:rPr lang="en-US" sz="2000" b="1" dirty="0">
                <a:solidFill>
                  <a:srgbClr val="0070C0"/>
                </a:solidFill>
              </a:rPr>
              <a:t>t</a:t>
            </a:r>
            <a:r>
              <a:rPr lang="en-US" sz="2000" b="1" dirty="0" smtClean="0"/>
              <a:t>, </a:t>
            </a:r>
            <a:r>
              <a:rPr lang="en-US" sz="2000" b="1" dirty="0" smtClean="0"/>
              <a:t>points where participants have </a:t>
            </a:r>
            <a:r>
              <a:rPr lang="en-US" sz="2000" b="1" dirty="0" smtClean="0">
                <a:solidFill>
                  <a:srgbClr val="0070C0"/>
                </a:solidFill>
              </a:rPr>
              <a:t>second thoughts after hearing from others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areas where people are undecided</a:t>
            </a:r>
            <a:r>
              <a:rPr lang="en-US" sz="2000" b="1" dirty="0" smtClean="0"/>
              <a:t>, </a:t>
            </a:r>
            <a:r>
              <a:rPr lang="en-US" sz="2000" b="1" dirty="0" smtClean="0">
                <a:solidFill>
                  <a:srgbClr val="0070C0"/>
                </a:solidFill>
              </a:rPr>
              <a:t>remaining </a:t>
            </a:r>
            <a:r>
              <a:rPr lang="en-US" sz="2000" b="1" dirty="0">
                <a:solidFill>
                  <a:srgbClr val="0070C0"/>
                </a:solidFill>
              </a:rPr>
              <a:t>questions</a:t>
            </a:r>
            <a:r>
              <a:rPr lang="en-US" sz="2000" b="1" dirty="0"/>
              <a:t>, and </a:t>
            </a:r>
            <a:r>
              <a:rPr lang="en-US" sz="2000" b="1" dirty="0" smtClean="0"/>
              <a:t>pinpointing </a:t>
            </a:r>
            <a:r>
              <a:rPr lang="en-US" sz="2000" b="1" dirty="0" smtClean="0">
                <a:solidFill>
                  <a:srgbClr val="0070C0"/>
                </a:solidFill>
              </a:rPr>
              <a:t>trade-offs people </a:t>
            </a:r>
            <a:r>
              <a:rPr lang="en-US" sz="2000" b="1" dirty="0">
                <a:solidFill>
                  <a:srgbClr val="0070C0"/>
                </a:solidFill>
              </a:rPr>
              <a:t>are </a:t>
            </a:r>
            <a:r>
              <a:rPr lang="en-US" sz="2000" b="1" dirty="0" smtClean="0">
                <a:solidFill>
                  <a:srgbClr val="0070C0"/>
                </a:solidFill>
              </a:rPr>
              <a:t>(or are not) willing </a:t>
            </a:r>
            <a:r>
              <a:rPr lang="en-US" sz="2000" b="1" dirty="0">
                <a:solidFill>
                  <a:srgbClr val="0070C0"/>
                </a:solidFill>
              </a:rPr>
              <a:t>to make</a:t>
            </a:r>
          </a:p>
          <a:p>
            <a:pPr marL="137160" indent="0">
              <a:lnSpc>
                <a:spcPct val="100000"/>
              </a:lnSpc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76&quot;&gt;&lt;/object&gt;&lt;object type=&quot;2&quot; unique_id=&quot;10177&quot;&gt;&lt;object type=&quot;3&quot; unique_id=&quot;10179&quot;&gt;&lt;property id=&quot;20148&quot; value=&quot;5&quot;/&gt;&lt;property id=&quot;20300&quot; value=&quot;Slide 2&quot;/&gt;&lt;property id=&quot;20307&quot; value=&quot;258&quot;/&gt;&lt;/object&gt;&lt;object type=&quot;3&quot; unique_id=&quot;10180&quot;&gt;&lt;property id=&quot;20148&quot; value=&quot;5&quot;/&gt;&lt;property id=&quot;20300&quot; value=&quot;Slide 1&quot;/&gt;&lt;property id=&quot;20307&quot; value=&quot;259&quot;/&gt;&lt;/object&gt;&lt;object type=&quot;3&quot; unique_id=&quot;10181&quot;&gt;&lt;property id=&quot;20148&quot; value=&quot;5&quot;/&gt;&lt;property id=&quot;20300&quot; value=&quot;Slide 6&quot;/&gt;&lt;property id=&quot;20307&quot; value=&quot;260&quot;/&gt;&lt;/object&gt;&lt;object type=&quot;3&quot; unique_id=&quot;10415&quot;&gt;&lt;property id=&quot;20148&quot; value=&quot;5&quot;/&gt;&lt;property id=&quot;20300&quot; value=&quot;Slide 10 - &amp;quot;WHAT DO WE MEAN BY “DELIBERATION” &amp;#x0D;&amp;#x0A;(AND WHY IS IT IMPORTANT?)&amp;quot;&quot;/&gt;&lt;property id=&quot;20307&quot; value=&quot;271&quot;/&gt;&lt;/object&gt;&lt;object type=&quot;3&quot; unique_id=&quot;10416&quot;&gt;&lt;property id=&quot;20148&quot; value=&quot;5&quot;/&gt;&lt;property id=&quot;20300&quot; value=&quot;Slide 11 - &amp;quot;&amp;#x0D;&amp;#x0A;WHAT DO PARTICIPANTS DO &amp;#x0D;&amp;#x0A;IN A DELIBERATIVE FORUM?&amp;quot;&quot;/&gt;&lt;property id=&quot;20307&quot; value=&quot;273&quot;/&gt;&lt;/object&gt;&lt;object type=&quot;3&quot; unique_id=&quot;10417&quot;&gt;&lt;property id=&quot;20148&quot; value=&quot;5&quot;/&gt;&lt;property id=&quot;20300&quot; value=&quot;Slide 12 - &amp;quot;WHAT ARE MY MAIN RESPONSIBILITIES?&amp;quot;&quot;/&gt;&lt;property id=&quot;20307&quot; value=&quot;272&quot;/&gt;&lt;/object&gt;&lt;object type=&quot;3&quot; unique_id=&quot;10477&quot;&gt;&lt;property id=&quot;20148&quot; value=&quot;5&quot;/&gt;&lt;property id=&quot;20300&quot; value=&quot;Slide 9 - &amp;quot;&amp;#x0D;&amp;#x0A;WHAT WE’LL COVER TODAY&amp;quot;&quot;/&gt;&lt;property id=&quot;20307&quot; value=&quot;274&quot;/&gt;&lt;/object&gt;&lt;object type=&quot;3&quot; unique_id=&quot;10538&quot;&gt;&lt;property id=&quot;20148&quot; value=&quot;5&quot;/&gt;&lt;property id=&quot;20300&quot; value=&quot;Slide 13 - &amp;quot;WHO ARE THE KEY PLAYERS?&amp;quot;&quot;/&gt;&lt;property id=&quot;20307&quot; value=&quot;275&quot;/&gt;&lt;/object&gt;&lt;object type=&quot;3&quot; unique_id=&quot;11148&quot;&gt;&lt;property id=&quot;20148&quot; value=&quot;5&quot;/&gt;&lt;property id=&quot;20300&quot; value=&quot;Slide 15 - &amp;quot;&amp;#x0D;&amp;#x0A;WHAT ARE THE 3 CHOICES?&amp;quot;&quot;/&gt;&lt;property id=&quot;20307&quot; value=&quot;277&quot;/&gt;&lt;/object&gt;&lt;object type=&quot;3&quot; unique_id=&quot;11150&quot;&gt;&lt;property id=&quot;20148&quot; value=&quot;5&quot;/&gt;&lt;property id=&quot;20300&quot; value=&quot;Slide 16 - &amp;quot;&amp;#x0D;&amp;#x0A;WHAT GROUND RULES &amp;#x0D;&amp;#x0A;SHOULD I SET?&amp;quot;&quot;/&gt;&lt;property id=&quot;20307&quot; value=&quot;279&quot;/&gt;&lt;/object&gt;&lt;object type=&quot;3&quot; unique_id=&quot;11151&quot;&gt;&lt;property id=&quot;20148&quot; value=&quot;5&quot;/&gt;&lt;property id=&quot;20300&quot; value=&quot;Slide 18 - &amp;quot;HOW CAN I OPEN THE FORUM &amp;#x0D;&amp;#x0A;AND GET PEOPLE TALKING? &amp;quot;&quot;/&gt;&lt;property id=&quot;20307&quot; value=&quot;280&quot;/&gt;&lt;/object&gt;&lt;object type=&quot;3&quot; unique_id=&quot;11153&quot;&gt;&lt;property id=&quot;20148&quot; value=&quot;5&quot;/&gt;&lt;property id=&quot;20300&quot; value=&quot;Slide 19 - &amp;quot;HOW CAN I HELP PEOPLE WEIGH &amp;#x0D;&amp;#x0A;THE OPTIONS DELIBERATIVELY? &amp;quot;&quot;/&gt;&lt;property id=&quot;20307&quot; value=&quot;282&quot;/&gt;&lt;/object&gt;&lt;object type=&quot;3&quot; unique_id=&quot;11154&quot;&gt;&lt;property id=&quot;20148&quot; value=&quot;5&quot;/&gt;&lt;property id=&quot;20300&quot; value=&quot;Slide 20 - &amp;quot;&amp;#x0D;&amp;#x0A;IS IT TIME TO PLAY &amp;#x0D;&amp;#x0A;THE DEVIL’S ADVOCATE?&amp;quot;&quot;/&gt;&lt;property id=&quot;20307&quot; value=&quot;283&quot;/&gt;&lt;/object&gt;&lt;object type=&quot;3&quot; unique_id=&quot;11156&quot;&gt;&lt;property id=&quot;20148&quot; value=&quot;5&quot;/&gt;&lt;property id=&quot;20300&quot; value=&quot;Slide 21 - &amp;quot;HOW DO I KNOW &amp;#x0D;&amp;#x0A;IF THIS IS GOING WELL?&amp;quot;&quot;/&gt;&lt;property id=&quot;20307&quot; value=&quot;285&quot;/&gt;&lt;/object&gt;&lt;object type=&quot;3&quot; unique_id=&quot;11157&quot;&gt;&lt;property id=&quot;20148&quot; value=&quot;5&quot;/&gt;&lt;property id=&quot;20300&quot; value=&quot;Slide 22 - &amp;quot;HOW CAN I WRAP UP? &amp;#x0D;&amp;#x0A;SOME QUESTIONS TO CONSIDER&amp;quot;&quot;/&gt;&lt;property id=&quot;20307&quot; value=&quot;286&quot;/&gt;&lt;/object&gt;&lt;object type=&quot;3&quot; unique_id=&quot;11158&quot;&gt;&lt;property id=&quot;20148&quot; value=&quot;5&quot;/&gt;&lt;property id=&quot;20300&quot; value=&quot;Slide 23 - &amp;quot;FREQUENTLY ASKED QUESTIONS&amp;quot;&quot;/&gt;&lt;property id=&quot;20307&quot; value=&quot;287&quot;/&gt;&lt;/object&gt;&lt;object type=&quot;3&quot; unique_id=&quot;11160&quot;&gt;&lt;property id=&quot;20148&quot; value=&quot;5&quot;/&gt;&lt;property id=&quot;20300&quot; value=&quot;Slide 24 - &amp;quot;CAN PEOPLE COMBINE THE OPTIONS?&amp;quot;&quot;/&gt;&lt;property id=&quot;20307&quot; value=&quot;289&quot;/&gt;&lt;/object&gt;&lt;object type=&quot;3&quot; unique_id=&quot;11161&quot;&gt;&lt;property id=&quot;20148&quot; value=&quot;5&quot;/&gt;&lt;property id=&quot;20300&quot; value=&quot;Slide 25 - &amp;quot;WHAT IF  PEOPLE WANT MORE FACTS?&amp;quot;&quot;/&gt;&lt;property id=&quot;20307&quot; value=&quot;290&quot;/&gt;&lt;/object&gt;&lt;object type=&quot;3&quot; unique_id=&quot;11162&quot;&gt;&lt;property id=&quot;20148&quot; value=&quot;5&quot;/&gt;&lt;property id=&quot;20300&quot; value=&quot;Slide 26 - &amp;quot;HOW CAN I LOCALIZE THE ISSUE?&amp;quot;&quot;/&gt;&lt;property id=&quot;20307&quot; value=&quot;291&quot;/&gt;&lt;/object&gt;&lt;object type=&quot;3&quot; unique_id=&quot;11163&quot;&gt;&lt;property id=&quot;20148&quot; value=&quot;5&quot;/&gt;&lt;property id=&quot;20300&quot; value=&quot;Slide 27 - &amp;quot;DOES THIS SEEM LIKE A LOT?&amp;quot;&quot;/&gt;&lt;property id=&quot;20307&quot; value=&quot;292&quot;/&gt;&lt;/object&gt;&lt;object type=&quot;3&quot; unique_id=&quot;11164&quot;&gt;&lt;property id=&quot;20148&quot; value=&quot;5&quot;/&gt;&lt;property id=&quot;20300&quot; value=&quot;Slide 28 - &amp;quot;AND WHEN ALL IS SAID AND DONE, &amp;#x0D;&amp;#x0A;HERE’S WHAT MATTERS MOST&amp;quot;&quot;/&gt;&lt;property id=&quot;20307&quot; value=&quot;293&quot;/&gt;&lt;/object&gt;&lt;object type=&quot;3&quot; unique_id=&quot;11889&quot;&gt;&lt;property id=&quot;20148&quot; value=&quot;5&quot;/&gt;&lt;property id=&quot;20300&quot; value=&quot;Slide 5&quot;/&gt;&lt;property id=&quot;20307&quot; value=&quot;298&quot;/&gt;&lt;/object&gt;&lt;object type=&quot;3&quot; unique_id=&quot;11890&quot;&gt;&lt;property id=&quot;20148&quot; value=&quot;5&quot;/&gt;&lt;property id=&quot;20300&quot; value=&quot;Slide 7 - &amp;quot;&amp;#x0D;&amp;#x0A;&amp;#x0D;&amp;#x0A;KETTERING FOUNDATION&amp;quot;&quot;/&gt;&lt;property id=&quot;20307&quot; value=&quot;299&quot;/&gt;&lt;/object&gt;&lt;object type=&quot;3&quot; unique_id=&quot;11891&quot;&gt;&lt;property id=&quot;20148&quot; value=&quot;5&quot;/&gt;&lt;property id=&quot;20300&quot; value=&quot;Slide 8&quot;/&gt;&lt;property id=&quot;20307&quot; value=&quot;300&quot;/&gt;&lt;/object&gt;&lt;object type=&quot;3&quot; unique_id=&quot;11893&quot;&gt;&lt;property id=&quot;20148&quot; value=&quot;5&quot;/&gt;&lt;property id=&quot;20300&quot; value=&quot;Slide 4&quot;/&gt;&lt;property id=&quot;20307&quot; value=&quot;296&quot;/&gt;&lt;/object&gt;&lt;object type=&quot;3&quot; unique_id=&quot;12916&quot;&gt;&lt;property id=&quot;20148&quot; value=&quot;5&quot;/&gt;&lt;property id=&quot;20300&quot; value=&quot;Slide 3 - &amp;quot;A BRIEF HISTORY&amp;quot;&quot;/&gt;&lt;property id=&quot;20307&quot; value=&quot;301&quot;/&gt;&lt;/object&gt;&lt;object type=&quot;3&quot; unique_id=&quot;12917&quot;&gt;&lt;property id=&quot;20148&quot; value=&quot;5&quot;/&gt;&lt;property id=&quot;20300&quot; value=&quot;Slide 14 - &amp;quot;WHAT MATERIALS CAN I USE?&amp;quot;&quot;/&gt;&lt;property id=&quot;20307&quot; value=&quot;304&quot;/&gt;&lt;/object&gt;&lt;object type=&quot;3&quot; unique_id=&quot;12918&quot;&gt;&lt;property id=&quot;20148&quot; value=&quot;5&quot;/&gt;&lt;property id=&quot;20300&quot; value=&quot;Slide 17 - &amp;quot;HOW SHOULD I USE THE TIME?&amp;quot;&quot;/&gt;&lt;property id=&quot;20307&quot; value=&quot;303&quot;/&gt;&lt;/object&gt;&lt;object type=&quot;3&quot; unique_id=&quot;12919&quot;&gt;&lt;property id=&quot;20148&quot; value=&quot;5&quot;/&gt;&lt;property id=&quot;20300&quot; value=&quot;Slide 29 - &amp;quot;FOR MORE INFORMATION!&amp;quot;&quot;/&gt;&lt;property id=&quot;20307&quot; value=&quot;305&quot;/&gt;&lt;/object&gt;&lt;object type=&quot;3&quot; unique_id=&quot;12920&quot;&gt;&lt;property id=&quot;20148&quot; value=&quot;5&quot;/&gt;&lt;property id=&quot;20300&quot; value=&quot;Slide 30 - &amp;quot;&amp;#x0D;&amp;#x0A;&amp;#x0D;&amp;#x0A;&amp;quot;&quot;/&gt;&lt;property id=&quot;20307&quot; value=&quot;306&quot;/&gt;&lt;/object&gt;&lt;object type=&quot;3&quot; unique_id=&quot;12921&quot;&gt;&lt;property id=&quot;20148&quot; value=&quot;5&quot;/&gt;&lt;property id=&quot;20300&quot; value=&quot;Slide 31 - &amp;quot;&amp;#x0D;&amp;#x0A;&amp;#x0D;&amp;#x0A;&amp;#x0D;&amp;#x0A;&amp;quot;&quot;/&gt;&lt;property id=&quot;20307&quot; value=&quot;307&quot;/&gt;&lt;/object&gt;&lt;object type=&quot;3&quot; unique_id=&quot;12922&quot;&gt;&lt;property id=&quot;20148&quot; value=&quot;5&quot;/&gt;&lt;property id=&quot;20300&quot; value=&quot;Slide 32&quot;/&gt;&lt;property id=&quot;20307&quot; value=&quot;308&quot;/&gt;&lt;/object&gt;&lt;object type=&quot;3&quot; unique_id=&quot;12923&quot;&gt;&lt;property id=&quot;20148&quot; value=&quot;5&quot;/&gt;&lt;property id=&quot;20300&quot; value=&quot;Slide 33&quot;/&gt;&lt;property id=&quot;20307&quot; value=&quot;309&quot;/&gt;&lt;/object&gt;&lt;object type=&quot;3&quot; unique_id=&quot;12924&quot;&gt;&lt;property id=&quot;20148&quot; value=&quot;5&quot;/&gt;&lt;property id=&quot;20300&quot; value=&quot;Slide 34 - &amp;quot;QUESTIONS?&amp;quot;&quot;/&gt;&lt;property id=&quot;20307&quot; value=&quot;31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8382</TotalTime>
  <Words>2643</Words>
  <Application>Microsoft Macintosh PowerPoint</Application>
  <PresentationFormat>Custom</PresentationFormat>
  <Paragraphs>270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Avenir Book</vt:lpstr>
      <vt:lpstr>Calibri</vt:lpstr>
      <vt:lpstr>Helvetica Neue</vt:lpstr>
      <vt:lpstr>Helvetica Neue Light</vt:lpstr>
      <vt:lpstr>MS PGothic</vt:lpstr>
      <vt:lpstr>ＭＳ Ｐゴシック</vt:lpstr>
      <vt:lpstr>Wingdings</vt:lpstr>
      <vt:lpstr>Arial</vt:lpstr>
      <vt:lpstr>Office Theme</vt:lpstr>
      <vt:lpstr>PowerPoint Presentation</vt:lpstr>
      <vt:lpstr>PowerPoint Presentation</vt:lpstr>
      <vt:lpstr> WHAT WE’LL COVER TODAY</vt:lpstr>
      <vt:lpstr>“DELIBERATION”  (What It Is and Why It Matters)</vt:lpstr>
      <vt:lpstr>DELIBERATION—What It’s Not</vt:lpstr>
      <vt:lpstr>WHY DELIBERATE  </vt:lpstr>
      <vt:lpstr>THE COMPONENTS OF THE NIF DELIBERATIVE FORUM</vt:lpstr>
      <vt:lpstr>1. THE ISSUE GUIDE</vt:lpstr>
      <vt:lpstr>2. FORUM DESIGN―FOUR KEY ELEMENTS Participants are more likely to deliberate when they have a chance to: </vt:lpstr>
      <vt:lpstr>2. FORUM DESIGN― HOW SHOULD I USE THE TIME? </vt:lpstr>
      <vt:lpstr>3. THE MODERATOR’S ROLE― SEVEN RESPONSIBILITIES</vt:lpstr>
      <vt:lpstr>4. THE RESPONSIBILITIES OF THE PARTICIPANTS</vt:lpstr>
      <vt:lpstr>             STRATEGIES AND SAMPLE QUESTIONS FOR EACH FORUM SEGMENT</vt:lpstr>
      <vt:lpstr> WHAT ARE SOME GROUND RULES  TO CONSIDER?</vt:lpstr>
      <vt:lpstr>WHAT ARE SOME GOOD QUESTIONS FOR THE PERSONAL STAKE?</vt:lpstr>
      <vt:lpstr>WHAT KINDS OF QUESTIONS FOSTER DELIBERATION ON THE OPTIONS? </vt:lpstr>
      <vt:lpstr>MORE QUESTIONS THAT FOSTER DELIBERATION ON THE OPTIONS </vt:lpstr>
      <vt:lpstr> WHEN SHOULD I INTERVENE?</vt:lpstr>
      <vt:lpstr> IF I NEED TO INTERVENE . . . </vt:lpstr>
      <vt:lpstr>HOW DO I KNOW IF PARTIPANTS  ARE DELIBERATING?</vt:lpstr>
      <vt:lpstr>WHAT KINDS OF QUESTIONS PROMPT PRODUCTIVE CLOSING REFLECTIONS?</vt:lpstr>
      <vt:lpstr>DELIBERATION IN REAL LIFE</vt:lpstr>
      <vt:lpstr>FREQUENTLY ASKED QUESTIONS</vt:lpstr>
      <vt:lpstr>FAQ # 1: DOES THIS SEEM LIKE A LOT?</vt:lpstr>
      <vt:lpstr>FAQ # 1: GET HELP CONVENING</vt:lpstr>
      <vt:lpstr>FAQ #2: HOW ARE ISSUE GUIDES DEVELOPED?</vt:lpstr>
      <vt:lpstr>FAQ # 3: CAN PEOPLE COMBINE THE OPTIONS?</vt:lpstr>
      <vt:lpstr>FAQ # 4: WHAT IF PEOPLE WANT MORE FACTS?</vt:lpstr>
      <vt:lpstr>FAQ # 5: HOW CAN THE ISSUE BE LOCALIZED?</vt:lpstr>
      <vt:lpstr> FAQ # 6: WHAT’S NEXT NIF forums are a start </vt:lpstr>
      <vt:lpstr>WRAPPING UP: HERE’S WHAT MATTERS MOST</vt:lpstr>
      <vt:lpstr>  WHAT RESOURCES ARE AVAILABLE?</vt:lpstr>
    </vt:vector>
  </TitlesOfParts>
  <Company>Microsoft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</dc:creator>
  <cp:lastModifiedBy>Microsoft Office User</cp:lastModifiedBy>
  <cp:revision>216</cp:revision>
  <dcterms:created xsi:type="dcterms:W3CDTF">2015-12-16T22:48:23Z</dcterms:created>
  <dcterms:modified xsi:type="dcterms:W3CDTF">2017-07-05T16:42:28Z</dcterms:modified>
</cp:coreProperties>
</file>